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60" r:id="rId6"/>
    <p:sldId id="261" r:id="rId7"/>
    <p:sldId id="262" r:id="rId8"/>
    <p:sldId id="263" r:id="rId9"/>
    <p:sldId id="269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ABAB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8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76157-64E4-46C3-B20F-6C3757561F4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FAC4C-2061-47A4-8C93-10EA88EE0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79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87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8666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6917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72185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6713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FAC4C-2061-47A4-8C93-10EA88EE0D3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176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406093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829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118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841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322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650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25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022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1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660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action-obrazovani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855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fld id="{E13A6D0E-3896-4872-AE9D-2B82B602756B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C945818B-9A78-4B90-A69C-A2F9BE33F5B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31" name="Рисунок 8" descr="action-obrazovanie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4" y="273051"/>
            <a:ext cx="293793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1426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hxdq/YbR4LEDx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2250" y="2548890"/>
            <a:ext cx="10002821" cy="405765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основные образовательные программы: как организовать работу с педагогическими и управленческими кадрами в условиях перехода на новые ФОП</a:t>
            </a:r>
          </a:p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 МБОУ</a:t>
            </a:r>
          </a:p>
          <a:p>
            <a:pPr algn="r"/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«Многопрофильный лицей № 5 </a:t>
            </a:r>
          </a:p>
          <a:p>
            <a:pPr algn="r"/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 Н.П. Бойко г. Донецка»</a:t>
            </a:r>
          </a:p>
          <a:p>
            <a:pPr algn="r"/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Коваль Виктория Алексеевна</a:t>
            </a:r>
          </a:p>
          <a:p>
            <a:pPr algn="r"/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930" y="160338"/>
            <a:ext cx="10671142" cy="203422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sz="2400" b="1" dirty="0"/>
              <a:t>МИНИСТЕРСТВО ОБРАЗОВАНИЯ И НАУКИ </a:t>
            </a:r>
            <a:br>
              <a:rPr lang="ru-RU" sz="2400" b="1" dirty="0"/>
            </a:br>
            <a:r>
              <a:rPr lang="ru-RU" sz="2400" b="1" dirty="0"/>
              <a:t>ДОНЕЦКОЙ НАРОДНОЙ РЕСПУБЛИКИ </a:t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МУНИЦИПАЛЬНОЕ БЮДЖЕТНОЕ ОБЩЕОБРАЗОВАТЕЛЬНОЕ УЧРЕЖДЕНИЕ</a:t>
            </a:r>
            <a:br>
              <a:rPr lang="ru-RU" sz="2400" b="1" dirty="0"/>
            </a:br>
            <a:r>
              <a:rPr lang="ru-RU" sz="2400" b="1" dirty="0"/>
              <a:t>«МНОГОПРОФИЛЬНЫЙ ЛИЦЕЙ № 5 ИМЕНИ Н.П. БОЙКО ГОРОДА ДОНЕЦКА»</a:t>
            </a:r>
          </a:p>
        </p:txBody>
      </p:sp>
    </p:spTree>
    <p:extLst>
      <p:ext uri="{BB962C8B-B14F-4D97-AF65-F5344CB8AC3E}">
        <p14:creationId xmlns="" xmlns:p14="http://schemas.microsoft.com/office/powerpoint/2010/main" val="31448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программа воспитания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6896" y="1417638"/>
            <a:ext cx="4458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ru-RU" sz="5400" dirty="0"/>
              <a:t> </a:t>
            </a:r>
          </a:p>
        </p:txBody>
      </p:sp>
      <p:sp>
        <p:nvSpPr>
          <p:cNvPr id="4" name="object 5"/>
          <p:cNvSpPr txBox="1"/>
          <p:nvPr/>
        </p:nvSpPr>
        <p:spPr>
          <a:xfrm>
            <a:off x="400050" y="2752586"/>
            <a:ext cx="10152605" cy="2832827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ru-RU" sz="2800" spc="-10" dirty="0">
                <a:latin typeface="Calibri"/>
                <a:cs typeface="Calibri"/>
              </a:rPr>
              <a:t>1. </a:t>
            </a:r>
            <a:r>
              <a:rPr lang="ru-RU" sz="2800" spc="-10" dirty="0" smtClean="0">
                <a:latin typeface="Calibri"/>
                <a:cs typeface="Calibri"/>
              </a:rPr>
              <a:t>Пояснительная</a:t>
            </a:r>
            <a:r>
              <a:rPr lang="ru-RU" sz="2800" spc="-25" dirty="0" smtClean="0">
                <a:latin typeface="Calibri"/>
                <a:cs typeface="Calibri"/>
              </a:rPr>
              <a:t> </a:t>
            </a:r>
            <a:r>
              <a:rPr lang="ru-RU" sz="2800" spc="-10" dirty="0" smtClean="0">
                <a:latin typeface="Calibri"/>
                <a:cs typeface="Calibri"/>
              </a:rPr>
              <a:t>записка</a:t>
            </a:r>
            <a:endParaRPr lang="ru-RU" sz="2800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lang="ru-RU" sz="2800" spc="-15" dirty="0" smtClean="0">
                <a:latin typeface="Calibri"/>
                <a:cs typeface="Calibri"/>
              </a:rPr>
              <a:t>2</a:t>
            </a:r>
            <a:r>
              <a:rPr lang="ru-RU" sz="2800" spc="-15" dirty="0">
                <a:latin typeface="Calibri"/>
                <a:cs typeface="Calibri"/>
              </a:rPr>
              <a:t>.</a:t>
            </a:r>
            <a:r>
              <a:rPr lang="ru-RU" sz="2800" b="1" spc="-15" dirty="0">
                <a:latin typeface="Calibri"/>
                <a:cs typeface="Calibri"/>
              </a:rPr>
              <a:t> </a:t>
            </a:r>
            <a:r>
              <a:rPr lang="ru-RU" sz="2800" spc="-15" dirty="0" smtClean="0">
                <a:latin typeface="Calibri"/>
                <a:cs typeface="Calibri"/>
              </a:rPr>
              <a:t>Целевой</a:t>
            </a:r>
            <a:r>
              <a:rPr lang="ru-RU" sz="2800" spc="20" dirty="0" smtClean="0">
                <a:latin typeface="Calibri"/>
                <a:cs typeface="Calibri"/>
              </a:rPr>
              <a:t> </a:t>
            </a:r>
            <a:r>
              <a:rPr lang="ru-RU" sz="2800" spc="-20" dirty="0" smtClean="0">
                <a:latin typeface="Calibri"/>
                <a:cs typeface="Calibri"/>
              </a:rPr>
              <a:t>раздел</a:t>
            </a:r>
            <a:r>
              <a:rPr lang="ru-RU" sz="2800" spc="40" dirty="0" smtClean="0">
                <a:latin typeface="Calibri"/>
                <a:cs typeface="Calibri"/>
              </a:rPr>
              <a:t> </a:t>
            </a:r>
            <a:r>
              <a:rPr lang="ru-RU" sz="2800" spc="-10" dirty="0" smtClean="0">
                <a:latin typeface="Calibri"/>
                <a:cs typeface="Calibri"/>
              </a:rPr>
              <a:t>(направления</a:t>
            </a:r>
            <a:r>
              <a:rPr lang="ru-RU" sz="2800" dirty="0" smtClean="0">
                <a:latin typeface="Calibri"/>
                <a:cs typeface="Calibri"/>
              </a:rPr>
              <a:t> </a:t>
            </a:r>
            <a:r>
              <a:rPr lang="ru-RU" sz="2800" spc="-5" dirty="0" smtClean="0">
                <a:latin typeface="Calibri"/>
                <a:cs typeface="Calibri"/>
              </a:rPr>
              <a:t>и</a:t>
            </a:r>
            <a:r>
              <a:rPr lang="ru-RU" sz="2800" dirty="0" smtClean="0">
                <a:latin typeface="Calibri"/>
                <a:cs typeface="Calibri"/>
              </a:rPr>
              <a:t> </a:t>
            </a:r>
            <a:r>
              <a:rPr lang="ru-RU" sz="2800" spc="-15" dirty="0" smtClean="0">
                <a:latin typeface="Calibri"/>
                <a:cs typeface="Calibri"/>
              </a:rPr>
              <a:t>целевые</a:t>
            </a:r>
            <a:r>
              <a:rPr lang="ru-RU" sz="2800" dirty="0" smtClean="0">
                <a:latin typeface="Calibri"/>
                <a:cs typeface="Calibri"/>
              </a:rPr>
              <a:t> </a:t>
            </a:r>
            <a:r>
              <a:rPr lang="ru-RU" sz="2800" spc="-10" dirty="0" smtClean="0">
                <a:latin typeface="Calibri"/>
                <a:cs typeface="Calibri"/>
              </a:rPr>
              <a:t>ориентиры)</a:t>
            </a:r>
            <a:endParaRPr lang="ru-RU" sz="2800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ru-RU" sz="2800" b="1" spc="-25" dirty="0" smtClean="0">
                <a:latin typeface="Calibri"/>
                <a:cs typeface="Calibri"/>
              </a:rPr>
              <a:t>3</a:t>
            </a:r>
            <a:r>
              <a:rPr lang="ru-RU" sz="2800" b="1" spc="-25" dirty="0">
                <a:latin typeface="Calibri"/>
                <a:cs typeface="Calibri"/>
              </a:rPr>
              <a:t>. </a:t>
            </a:r>
            <a:r>
              <a:rPr lang="ru-RU" sz="2800" spc="-25" dirty="0" smtClean="0">
                <a:latin typeface="Calibri"/>
                <a:cs typeface="Calibri"/>
              </a:rPr>
              <a:t>Содержательный</a:t>
            </a:r>
            <a:r>
              <a:rPr lang="ru-RU" sz="2800" spc="35" dirty="0" smtClean="0">
                <a:latin typeface="Calibri"/>
                <a:cs typeface="Calibri"/>
              </a:rPr>
              <a:t> </a:t>
            </a:r>
            <a:r>
              <a:rPr lang="ru-RU" sz="2800" spc="-20" dirty="0" smtClean="0">
                <a:latin typeface="Calibri"/>
                <a:cs typeface="Calibri"/>
              </a:rPr>
              <a:t>раздел</a:t>
            </a:r>
            <a:r>
              <a:rPr lang="ru-RU" sz="2800" b="1" spc="-20" dirty="0" smtClean="0">
                <a:latin typeface="Calibri"/>
                <a:cs typeface="Calibri"/>
              </a:rPr>
              <a:t>:</a:t>
            </a:r>
            <a:endParaRPr lang="ru-RU" sz="2800" dirty="0" smtClean="0">
              <a:latin typeface="Calibri"/>
              <a:cs typeface="Calibri"/>
            </a:endParaRPr>
          </a:p>
          <a:p>
            <a:pPr marL="811213" indent="-274638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lang="ru-RU" sz="2800" spc="-25" dirty="0" smtClean="0">
                <a:latin typeface="Calibri"/>
                <a:cs typeface="Calibri"/>
              </a:rPr>
              <a:t>уклад</a:t>
            </a:r>
            <a:r>
              <a:rPr lang="ru-RU" sz="2800" spc="5" dirty="0" smtClean="0">
                <a:latin typeface="Calibri"/>
                <a:cs typeface="Calibri"/>
              </a:rPr>
              <a:t> </a:t>
            </a:r>
            <a:r>
              <a:rPr lang="ru-RU" sz="2800" spc="-15" dirty="0" smtClean="0">
                <a:latin typeface="Calibri"/>
                <a:cs typeface="Calibri"/>
              </a:rPr>
              <a:t>образовательной</a:t>
            </a:r>
            <a:r>
              <a:rPr lang="ru-RU" sz="2800" dirty="0" smtClean="0">
                <a:latin typeface="Calibri"/>
                <a:cs typeface="Calibri"/>
              </a:rPr>
              <a:t> </a:t>
            </a:r>
            <a:r>
              <a:rPr lang="ru-RU" sz="2800" spc="-5" dirty="0" smtClean="0">
                <a:latin typeface="Calibri"/>
                <a:cs typeface="Calibri"/>
              </a:rPr>
              <a:t>организации;</a:t>
            </a:r>
            <a:endParaRPr lang="ru-RU" sz="2800" dirty="0" smtClean="0">
              <a:latin typeface="Calibri"/>
              <a:cs typeface="Calibri"/>
            </a:endParaRPr>
          </a:p>
          <a:p>
            <a:pPr marL="811213" indent="-274638">
              <a:lnSpc>
                <a:spcPct val="100000"/>
              </a:lnSpc>
              <a:spcBef>
                <a:spcPts val="320"/>
              </a:spcBef>
              <a:buFont typeface="Wingdings" panose="05000000000000000000" pitchFamily="2" charset="2"/>
              <a:buChar char="§"/>
            </a:pPr>
            <a:r>
              <a:rPr lang="ru-RU" sz="2800" spc="-5" dirty="0" smtClean="0">
                <a:latin typeface="Calibri"/>
                <a:cs typeface="Calibri"/>
              </a:rPr>
              <a:t>виды,</a:t>
            </a:r>
            <a:r>
              <a:rPr lang="ru-RU" sz="2800" spc="5" dirty="0" smtClean="0">
                <a:latin typeface="Calibri"/>
                <a:cs typeface="Calibri"/>
              </a:rPr>
              <a:t> </a:t>
            </a:r>
            <a:r>
              <a:rPr lang="ru-RU" sz="2800" spc="-10" dirty="0" smtClean="0">
                <a:latin typeface="Calibri"/>
                <a:cs typeface="Calibri"/>
              </a:rPr>
              <a:t>формы</a:t>
            </a:r>
            <a:r>
              <a:rPr lang="ru-RU" sz="2800" spc="5" dirty="0" smtClean="0">
                <a:latin typeface="Calibri"/>
                <a:cs typeface="Calibri"/>
              </a:rPr>
              <a:t> </a:t>
            </a:r>
            <a:r>
              <a:rPr lang="ru-RU" sz="2800" spc="-5" dirty="0" smtClean="0">
                <a:latin typeface="Calibri"/>
                <a:cs typeface="Calibri"/>
              </a:rPr>
              <a:t>и </a:t>
            </a:r>
            <a:r>
              <a:rPr lang="ru-RU" sz="2800" spc="-20" dirty="0" smtClean="0">
                <a:latin typeface="Calibri"/>
                <a:cs typeface="Calibri"/>
              </a:rPr>
              <a:t>содержание </a:t>
            </a:r>
            <a:r>
              <a:rPr lang="ru-RU" sz="2800" spc="-10" dirty="0" smtClean="0">
                <a:latin typeface="Calibri"/>
                <a:cs typeface="Calibri"/>
              </a:rPr>
              <a:t>воспитательной</a:t>
            </a:r>
            <a:r>
              <a:rPr lang="ru-RU" sz="2800" spc="20" dirty="0" smtClean="0">
                <a:latin typeface="Calibri"/>
                <a:cs typeface="Calibri"/>
              </a:rPr>
              <a:t> </a:t>
            </a:r>
            <a:r>
              <a:rPr lang="ru-RU" sz="2800" spc="-15" dirty="0" smtClean="0">
                <a:latin typeface="Calibri"/>
                <a:cs typeface="Calibri"/>
              </a:rPr>
              <a:t>деятельности.</a:t>
            </a:r>
            <a:endParaRPr lang="ru-RU" sz="2800" dirty="0">
              <a:latin typeface="Calibri"/>
              <a:cs typeface="Calibri"/>
            </a:endParaRPr>
          </a:p>
          <a:p>
            <a:pPr marL="536575" indent="-536575">
              <a:lnSpc>
                <a:spcPct val="100000"/>
              </a:lnSpc>
              <a:spcBef>
                <a:spcPts val="320"/>
              </a:spcBef>
            </a:pPr>
            <a:r>
              <a:rPr lang="ru-RU" sz="2800" spc="-15" dirty="0">
                <a:latin typeface="Calibri"/>
                <a:cs typeface="Calibri"/>
              </a:rPr>
              <a:t>4. Организационный раздел (модули). </a:t>
            </a:r>
          </a:p>
        </p:txBody>
      </p:sp>
    </p:spTree>
    <p:extLst>
      <p:ext uri="{BB962C8B-B14F-4D97-AF65-F5344CB8AC3E}">
        <p14:creationId xmlns="" xmlns:p14="http://schemas.microsoft.com/office/powerpoint/2010/main" val="20123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645" y="274638"/>
            <a:ext cx="11214755" cy="71517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Практические советы: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840" y="989814"/>
            <a:ext cx="10545923" cy="457278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Обеспечивайте соответствие деятельности Рабочих групп Положениям.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Издавайте аналитические справки </a:t>
            </a:r>
            <a:r>
              <a:rPr lang="ru-RU" dirty="0"/>
              <a:t>и </a:t>
            </a:r>
            <a:r>
              <a:rPr lang="ru-RU" dirty="0" smtClean="0"/>
              <a:t>приказы.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Указывайте </a:t>
            </a:r>
            <a:r>
              <a:rPr lang="ru-RU" dirty="0"/>
              <a:t>конкретные даты и конкретных ответственных лиц. </a:t>
            </a:r>
            <a:r>
              <a:rPr lang="ru-RU" dirty="0" smtClean="0"/>
              <a:t>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Сформируйте </a:t>
            </a:r>
            <a:r>
              <a:rPr lang="ru-RU" dirty="0" smtClean="0"/>
              <a:t>свою </a:t>
            </a:r>
            <a:r>
              <a:rPr lang="ru-RU" dirty="0"/>
              <a:t>систему оценки качества образования, план ВШК. </a:t>
            </a:r>
          </a:p>
          <a:p>
            <a:pPr marL="0" indent="0" algn="just">
              <a:buNone/>
            </a:pPr>
            <a:r>
              <a:rPr lang="ru-RU" dirty="0"/>
              <a:t>Изучайте нормативные </a:t>
            </a:r>
            <a:r>
              <a:rPr lang="ru-RU" dirty="0" smtClean="0"/>
              <a:t>документы</a:t>
            </a:r>
            <a:endParaRPr lang="ru-RU" dirty="0"/>
          </a:p>
        </p:txBody>
      </p:sp>
      <p:pic>
        <p:nvPicPr>
          <p:cNvPr id="4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014" y="1113091"/>
            <a:ext cx="781812" cy="6781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006538"/>
            <a:ext cx="781812" cy="678179"/>
          </a:xfrm>
          <a:prstGeom prst="rect">
            <a:avLst/>
          </a:prstGeom>
        </p:spPr>
      </p:pic>
      <p:pic>
        <p:nvPicPr>
          <p:cNvPr id="6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828945"/>
            <a:ext cx="781812" cy="678179"/>
          </a:xfrm>
          <a:prstGeom prst="rect">
            <a:avLst/>
          </a:prstGeom>
        </p:spPr>
      </p:pic>
      <p:pic>
        <p:nvPicPr>
          <p:cNvPr id="7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815635"/>
            <a:ext cx="781812" cy="678179"/>
          </a:xfrm>
          <a:prstGeom prst="rect">
            <a:avLst/>
          </a:prstGeom>
        </p:spPr>
      </p:pic>
      <p:pic>
        <p:nvPicPr>
          <p:cNvPr id="8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607562"/>
            <a:ext cx="781812" cy="6781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94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7"/>
            <a:ext cx="10675620" cy="212919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/>
            </a:r>
            <a:br>
              <a:rPr lang="ru-RU" b="1" dirty="0">
                <a:latin typeface="Comic Sans MS" panose="030F0702030302020204" pitchFamily="66" charset="0"/>
              </a:rPr>
            </a:br>
            <a:r>
              <a:rPr lang="ru-RU" b="1" dirty="0">
                <a:latin typeface="Comic Sans MS" panose="030F0702030302020204" pitchFamily="66" charset="0"/>
              </a:rPr>
              <a:t>СОВЕТ ДНЯ: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НАЧНИТЕ ЭТУ РАБОТУ УЖЕ СЕГОДНЯ, </a:t>
            </a:r>
            <a:b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ТАК КАК 31 АВГУСТА БУДЕТ ПОЗДНО! </a:t>
            </a:r>
            <a:b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b="1" spc="-75" dirty="0">
                <a:solidFill>
                  <a:srgbClr val="C00000"/>
                </a:solidFill>
                <a:latin typeface="Calibri Light"/>
                <a:cs typeface="Calibri Light"/>
              </a:rPr>
              <a:t>БЛАГОДАРЮ</a:t>
            </a:r>
            <a:r>
              <a:rPr lang="ru-RU" b="1" spc="-260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r>
              <a:rPr lang="ru-RU" b="1" spc="-260" dirty="0" smtClean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r>
              <a:rPr lang="ru-RU" b="1" spc="-25" dirty="0" smtClean="0">
                <a:solidFill>
                  <a:srgbClr val="C00000"/>
                </a:solidFill>
                <a:latin typeface="Calibri Light"/>
                <a:cs typeface="Calibri Light"/>
              </a:rPr>
              <a:t>ЗА </a:t>
            </a:r>
            <a:r>
              <a:rPr lang="ru-RU" b="1" spc="-1795" dirty="0" smtClean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r>
              <a:rPr lang="ru-RU" b="1" spc="-80" dirty="0">
                <a:solidFill>
                  <a:srgbClr val="C00000"/>
                </a:solidFill>
                <a:latin typeface="Calibri Light"/>
                <a:cs typeface="Calibri Light"/>
              </a:rPr>
              <a:t>ВНИМАНИЕ!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8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890" y="160338"/>
            <a:ext cx="10858500" cy="2285682"/>
          </a:xfrm>
          <a:solidFill>
            <a:srgbClr val="FF5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24.09.2022 № 371-ФЗ «О внесении изменений в Федеральный закон «Об образовании в Российской Федерации»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890" y="2628900"/>
            <a:ext cx="10858500" cy="4069080"/>
          </a:xfrm>
        </p:spPr>
        <p:txBody>
          <a:bodyPr/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образовательная программа начального общего образования (ФОП НОО) </a:t>
            </a:r>
            <a:r>
              <a:rPr lang="ru-RU" sz="2800" dirty="0"/>
              <a:t>– приказ Министерства Просвещения РФ </a:t>
            </a:r>
            <a:r>
              <a:rPr lang="ru-RU" sz="2800" b="1" dirty="0">
                <a:solidFill>
                  <a:srgbClr val="C00000"/>
                </a:solidFill>
              </a:rPr>
              <a:t>от 16.11.2022 № 992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образовательная программа основного общего образования (ФОП ООО) </a:t>
            </a:r>
            <a:r>
              <a:rPr lang="ru-RU" sz="2800" dirty="0"/>
              <a:t>– приказ Министерства Просвещения РФ </a:t>
            </a:r>
            <a:r>
              <a:rPr lang="ru-RU" sz="2800" b="1" dirty="0">
                <a:solidFill>
                  <a:srgbClr val="C00000"/>
                </a:solidFill>
              </a:rPr>
              <a:t>от 16.11.2022 № 993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образовательная программа среднего общего образования (ФОП СОО) </a:t>
            </a:r>
            <a:r>
              <a:rPr lang="ru-RU" sz="2800" dirty="0"/>
              <a:t>– приказ Министерства Просвещения РФ </a:t>
            </a:r>
            <a:r>
              <a:rPr lang="ru-RU" sz="2800" b="1" dirty="0">
                <a:solidFill>
                  <a:srgbClr val="C00000"/>
                </a:solidFill>
              </a:rPr>
              <a:t>от 23.11.2022 № 1014</a:t>
            </a:r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5554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184372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sz="3200" b="1" dirty="0" smtClean="0"/>
              <a:t>ГБОУ ДПО «Донецкий республиканский институт </a:t>
            </a:r>
            <a:br>
              <a:rPr lang="ru-RU" sz="3200" b="1" dirty="0" smtClean="0"/>
            </a:br>
            <a:r>
              <a:rPr lang="ru-RU" sz="3200" b="1" dirty="0" smtClean="0"/>
              <a:t>развития образования»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600201"/>
            <a:ext cx="11182350" cy="4754879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Дистанционный </a:t>
            </a:r>
            <a:r>
              <a:rPr lang="ru-RU" b="1" dirty="0"/>
              <a:t>установочный </a:t>
            </a:r>
          </a:p>
          <a:p>
            <a:pPr marL="0" indent="0" algn="ctr">
              <a:buNone/>
            </a:pPr>
            <a:r>
              <a:rPr lang="ru-RU" b="1" dirty="0"/>
              <a:t>инструктивно-методический семинар</a:t>
            </a:r>
          </a:p>
          <a:p>
            <a:pPr marL="0" indent="0" algn="ctr">
              <a:buNone/>
            </a:pPr>
            <a:r>
              <a:rPr lang="ru-RU" b="1" dirty="0" smtClean="0"/>
              <a:t>«</a:t>
            </a:r>
            <a:r>
              <a:rPr lang="ru-RU" b="1" dirty="0"/>
              <a:t>Федеральные основные образовательные программы общего образования: специфика перехода в 2023-2024 учебном году»</a:t>
            </a:r>
          </a:p>
          <a:p>
            <a:pPr marL="0" indent="0" algn="ctr">
              <a:buNone/>
            </a:pPr>
            <a:r>
              <a:rPr lang="en-US" dirty="0"/>
              <a:t>  </a:t>
            </a:r>
            <a:r>
              <a:rPr lang="en-US" dirty="0">
                <a:hlinkClick r:id="rId3"/>
              </a:rPr>
              <a:t>https://cloud.mail.ru/public/hxdq/YbR4LEDxT</a:t>
            </a:r>
            <a:endParaRPr lang="ru-RU" b="1" dirty="0"/>
          </a:p>
        </p:txBody>
      </p:sp>
      <p:pic>
        <p:nvPicPr>
          <p:cNvPr id="4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570" y="994571"/>
            <a:ext cx="781812" cy="6781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0476" y="1019576"/>
            <a:ext cx="781812" cy="678179"/>
          </a:xfrm>
          <a:prstGeom prst="rect">
            <a:avLst/>
          </a:prstGeom>
        </p:spPr>
      </p:pic>
      <p:pic>
        <p:nvPicPr>
          <p:cNvPr id="6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81862" y="1014101"/>
            <a:ext cx="781812" cy="6781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79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125730"/>
            <a:ext cx="10675620" cy="10858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Примерный алгоритм организации работы по введению федеральных образовательных программ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44170" y="4476750"/>
            <a:ext cx="2840990" cy="1573530"/>
            <a:chOff x="4320" y="1152"/>
            <a:chExt cx="414" cy="402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gray">
          <a:xfrm>
            <a:off x="569594" y="4827270"/>
            <a:ext cx="2447925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 wrap="square">
            <a:spAutoFit/>
            <a:flatTx/>
          </a:bodyPr>
          <a:lstStyle/>
          <a:p>
            <a:pPr algn="ctr"/>
            <a:r>
              <a:rPr lang="ru-RU" sz="2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Диагностико-аналитический этап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023361" y="2907030"/>
            <a:ext cx="2712720" cy="1322388"/>
            <a:chOff x="4320" y="1152"/>
            <a:chExt cx="414" cy="402"/>
          </a:xfrm>
        </p:grpSpPr>
        <p:sp>
          <p:nvSpPr>
            <p:cNvPr id="12" name="AutoShape 11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33361" y="1514475"/>
            <a:ext cx="3017519" cy="1322388"/>
            <a:chOff x="4320" y="1152"/>
            <a:chExt cx="414" cy="402"/>
          </a:xfrm>
        </p:grpSpPr>
        <p:sp>
          <p:nvSpPr>
            <p:cNvPr id="15" name="AutoShape 14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gray">
          <a:xfrm>
            <a:off x="4194493" y="3272790"/>
            <a:ext cx="251383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 wrap="none">
            <a:spAutoFit/>
            <a:flatTx/>
          </a:bodyPr>
          <a:lstStyle/>
          <a:p>
            <a:pPr algn="ctr"/>
            <a:r>
              <a:rPr lang="ru-RU" sz="2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</a:t>
            </a:r>
          </a:p>
          <a:p>
            <a:pPr algn="ctr"/>
            <a:r>
              <a:rPr lang="ru-RU" sz="2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внедренческий </a:t>
            </a:r>
            <a:r>
              <a:rPr lang="ru-RU" sz="2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gray">
          <a:xfrm>
            <a:off x="8061960" y="1682115"/>
            <a:ext cx="2667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 wrap="square">
            <a:spAutoFit/>
            <a:flatTx/>
          </a:bodyPr>
          <a:lstStyle/>
          <a:p>
            <a:pPr algn="ctr"/>
            <a:r>
              <a:rPr lang="ru-RU" sz="20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Рефлексивно-прогностический этап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" name="Freeform 4"/>
          <p:cNvSpPr>
            <a:spLocks/>
          </p:cNvSpPr>
          <p:nvPr/>
        </p:nvSpPr>
        <p:spPr bwMode="gray">
          <a:xfrm rot="2815651" flipH="1" flipV="1">
            <a:off x="3219349" y="3310129"/>
            <a:ext cx="441914" cy="1096659"/>
          </a:xfrm>
          <a:custGeom>
            <a:avLst/>
            <a:gdLst/>
            <a:ahLst/>
            <a:cxnLst>
              <a:cxn ang="0">
                <a:pos x="37" y="1"/>
              </a:cxn>
              <a:cxn ang="0">
                <a:pos x="45" y="472"/>
              </a:cxn>
              <a:cxn ang="0">
                <a:pos x="0" y="474"/>
              </a:cxn>
              <a:cxn ang="0">
                <a:pos x="72" y="604"/>
              </a:cxn>
              <a:cxn ang="0">
                <a:pos x="142" y="474"/>
              </a:cxn>
              <a:cxn ang="0">
                <a:pos x="100" y="474"/>
              </a:cxn>
              <a:cxn ang="0">
                <a:pos x="99" y="0"/>
              </a:cxn>
              <a:cxn ang="0">
                <a:pos x="37" y="1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Freeform 4"/>
          <p:cNvSpPr>
            <a:spLocks/>
          </p:cNvSpPr>
          <p:nvPr/>
        </p:nvSpPr>
        <p:spPr bwMode="gray">
          <a:xfrm rot="2815651" flipH="1" flipV="1">
            <a:off x="7044589" y="1709929"/>
            <a:ext cx="441914" cy="1096659"/>
          </a:xfrm>
          <a:custGeom>
            <a:avLst/>
            <a:gdLst/>
            <a:ahLst/>
            <a:cxnLst>
              <a:cxn ang="0">
                <a:pos x="37" y="1"/>
              </a:cxn>
              <a:cxn ang="0">
                <a:pos x="45" y="472"/>
              </a:cxn>
              <a:cxn ang="0">
                <a:pos x="0" y="474"/>
              </a:cxn>
              <a:cxn ang="0">
                <a:pos x="72" y="604"/>
              </a:cxn>
              <a:cxn ang="0">
                <a:pos x="142" y="474"/>
              </a:cxn>
              <a:cxn ang="0">
                <a:pos x="100" y="474"/>
              </a:cxn>
              <a:cxn ang="0">
                <a:pos x="99" y="0"/>
              </a:cxn>
              <a:cxn ang="0">
                <a:pos x="37" y="1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08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22971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«О переходе на непосредственное полное применение федеральных образовательных программ НОО, ООО и СОО в лицее в 2023 году» (до 27.01.2023)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" y="3045529"/>
            <a:ext cx="4469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План-график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99020" y="3045529"/>
            <a:ext cx="3714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Рабочая группа</a:t>
            </a:r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566035" y="2286000"/>
            <a:ext cx="400050" cy="6528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9103995" y="2245325"/>
            <a:ext cx="400050" cy="6528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434840" y="4194810"/>
            <a:ext cx="3589020" cy="2354580"/>
          </a:xfrm>
          <a:prstGeom prst="flowChartAlternateProcess">
            <a:avLst/>
          </a:prstGeom>
          <a:solidFill>
            <a:srgbClr val="F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Диагностика </a:t>
            </a:r>
            <a:r>
              <a:rPr lang="ru-RU" b="1" dirty="0">
                <a:solidFill>
                  <a:schemeClr val="tx1"/>
                </a:solidFill>
              </a:rPr>
              <a:t>образовательных потребностей и профессиональных затруднений педагогических </a:t>
            </a:r>
            <a:r>
              <a:rPr lang="ru-RU" b="1" dirty="0" smtClean="0">
                <a:solidFill>
                  <a:schemeClr val="tx1"/>
                </a:solidFill>
              </a:rPr>
              <a:t>работников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405890" y="4629150"/>
            <a:ext cx="2743200" cy="60579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Анкетирование</a:t>
            </a:r>
            <a:endParaRPr lang="ru-RU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1394460" y="5447913"/>
            <a:ext cx="2743200" cy="60579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Собеседование</a:t>
            </a:r>
            <a:endParaRPr lang="ru-RU" dirty="0"/>
          </a:p>
        </p:txBody>
      </p:sp>
      <p:sp>
        <p:nvSpPr>
          <p:cNvPr id="15" name="Пятиугольник 14"/>
          <p:cNvSpPr/>
          <p:nvPr/>
        </p:nvSpPr>
        <p:spPr>
          <a:xfrm flipH="1">
            <a:off x="8309610" y="4537710"/>
            <a:ext cx="2651760" cy="61722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Наблюдение</a:t>
            </a:r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 flipH="1">
            <a:off x="8349615" y="5402193"/>
            <a:ext cx="2651760" cy="61722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Т</a:t>
            </a:r>
            <a:r>
              <a:rPr lang="ru-RU" dirty="0" smtClean="0"/>
              <a:t>естирование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95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5471" y="6108849"/>
            <a:ext cx="5177569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2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7800" y="5407402"/>
            <a:ext cx="5177569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2779" y="4717007"/>
            <a:ext cx="5177569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1812" y="3989342"/>
            <a:ext cx="5596608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9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9245" y="3265405"/>
            <a:ext cx="5177569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7700" y="2496157"/>
            <a:ext cx="5177569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Дорожная карта </a:t>
            </a:r>
            <a:r>
              <a:rPr lang="ru-RU" b="1"/>
              <a:t/>
            </a:r>
            <a:br>
              <a:rPr lang="ru-RU" b="1"/>
            </a:br>
            <a:r>
              <a:rPr lang="ru-RU" sz="2800" b="1"/>
              <a:t>(срок реализации 01.02-31.08.2023)</a:t>
            </a:r>
          </a:p>
        </p:txBody>
      </p:sp>
      <p:pic>
        <p:nvPicPr>
          <p:cNvPr id="5" name="object 4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914" y="2901282"/>
            <a:ext cx="2305809" cy="2245880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</p:pic>
      <p:pic>
        <p:nvPicPr>
          <p:cNvPr id="27" name="object 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9772" y="1783723"/>
            <a:ext cx="4639597" cy="600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8" name="Группа 7"/>
          <p:cNvGrpSpPr/>
          <p:nvPr/>
        </p:nvGrpSpPr>
        <p:grpSpPr>
          <a:xfrm>
            <a:off x="1320389" y="1692561"/>
            <a:ext cx="796289" cy="813816"/>
            <a:chOff x="1405890" y="1988820"/>
            <a:chExt cx="796289" cy="813816"/>
          </a:xfrm>
        </p:grpSpPr>
        <p:pic>
          <p:nvPicPr>
            <p:cNvPr id="6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7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2299555" y="2454967"/>
            <a:ext cx="796289" cy="813816"/>
            <a:chOff x="1405890" y="1988820"/>
            <a:chExt cx="796289" cy="813816"/>
          </a:xfrm>
        </p:grpSpPr>
        <p:pic>
          <p:nvPicPr>
            <p:cNvPr id="10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1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12" name="Группа 11"/>
          <p:cNvGrpSpPr/>
          <p:nvPr/>
        </p:nvGrpSpPr>
        <p:grpSpPr>
          <a:xfrm>
            <a:off x="2971101" y="3180995"/>
            <a:ext cx="796289" cy="813816"/>
            <a:chOff x="1405890" y="1988820"/>
            <a:chExt cx="796289" cy="813816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24" name="Группа 23"/>
          <p:cNvGrpSpPr/>
          <p:nvPr/>
        </p:nvGrpSpPr>
        <p:grpSpPr>
          <a:xfrm>
            <a:off x="4223668" y="3891822"/>
            <a:ext cx="796289" cy="813816"/>
            <a:chOff x="1405890" y="1988820"/>
            <a:chExt cx="796289" cy="813816"/>
          </a:xfrm>
        </p:grpSpPr>
        <p:pic>
          <p:nvPicPr>
            <p:cNvPr id="25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26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15" name="Группа 14"/>
          <p:cNvGrpSpPr/>
          <p:nvPr/>
        </p:nvGrpSpPr>
        <p:grpSpPr>
          <a:xfrm>
            <a:off x="3212813" y="4537502"/>
            <a:ext cx="796289" cy="813816"/>
            <a:chOff x="1405890" y="1988820"/>
            <a:chExt cx="796289" cy="813816"/>
          </a:xfrm>
        </p:grpSpPr>
        <p:pic>
          <p:nvPicPr>
            <p:cNvPr id="16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17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18" name="Группа 17"/>
          <p:cNvGrpSpPr/>
          <p:nvPr/>
        </p:nvGrpSpPr>
        <p:grpSpPr>
          <a:xfrm>
            <a:off x="2359656" y="5249213"/>
            <a:ext cx="796289" cy="813816"/>
            <a:chOff x="1405890" y="1988820"/>
            <a:chExt cx="796289" cy="813816"/>
          </a:xfrm>
        </p:grpSpPr>
        <p:pic>
          <p:nvPicPr>
            <p:cNvPr id="19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20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grpSp>
        <p:nvGrpSpPr>
          <p:cNvPr id="21" name="Группа 20"/>
          <p:cNvGrpSpPr/>
          <p:nvPr/>
        </p:nvGrpSpPr>
        <p:grpSpPr>
          <a:xfrm>
            <a:off x="1183990" y="5959098"/>
            <a:ext cx="796289" cy="813816"/>
            <a:chOff x="1405890" y="1988820"/>
            <a:chExt cx="796289" cy="813816"/>
          </a:xfrm>
        </p:grpSpPr>
        <p:pic>
          <p:nvPicPr>
            <p:cNvPr id="22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5890" y="1988820"/>
              <a:ext cx="796289" cy="813816"/>
            </a:xfrm>
            <a:prstGeom prst="rect">
              <a:avLst/>
            </a:prstGeom>
            <a:effectLst>
              <a:outerShdw blurRad="50800" dist="50800" dir="5400000" algn="ctr" rotWithShape="0">
                <a:schemeClr val="bg1">
                  <a:lumMod val="75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23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46478" y="2138172"/>
              <a:ext cx="515112" cy="515112"/>
            </a:xfrm>
            <a:prstGeom prst="rect">
              <a:avLst/>
            </a:prstGeom>
          </p:spPr>
        </p:pic>
      </p:grpSp>
      <p:sp>
        <p:nvSpPr>
          <p:cNvPr id="35" name="Прямоугольник 34"/>
          <p:cNvSpPr/>
          <p:nvPr/>
        </p:nvSpPr>
        <p:spPr>
          <a:xfrm>
            <a:off x="2125992" y="1735430"/>
            <a:ext cx="42633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Организационно-управленческое </a:t>
            </a:r>
            <a:endParaRPr lang="ru-RU" sz="2000" b="1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endParaRPr lang="ru-RU" sz="2000" b="1"/>
          </a:p>
        </p:txBody>
      </p:sp>
      <p:sp>
        <p:nvSpPr>
          <p:cNvPr id="36" name="Прямоугольник 35"/>
          <p:cNvSpPr/>
          <p:nvPr/>
        </p:nvSpPr>
        <p:spPr>
          <a:xfrm>
            <a:off x="3369245" y="2570216"/>
            <a:ext cx="4389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Нормативно-правовое обеспечение</a:t>
            </a:r>
            <a:endParaRPr lang="ru-RU" sz="2000" b="1"/>
          </a:p>
        </p:txBody>
      </p:sp>
      <p:sp>
        <p:nvSpPr>
          <p:cNvPr id="37" name="Прямоугольник 36"/>
          <p:cNvSpPr/>
          <p:nvPr/>
        </p:nvSpPr>
        <p:spPr>
          <a:xfrm>
            <a:off x="5079773" y="4099420"/>
            <a:ext cx="5251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Мероприятия содержательного характера</a:t>
            </a:r>
            <a:endParaRPr lang="ru-RU" sz="2000" b="1"/>
          </a:p>
        </p:txBody>
      </p:sp>
      <p:sp>
        <p:nvSpPr>
          <p:cNvPr id="38" name="Прямоугольник 37"/>
          <p:cNvSpPr/>
          <p:nvPr/>
        </p:nvSpPr>
        <p:spPr>
          <a:xfrm>
            <a:off x="4364255" y="3380982"/>
            <a:ext cx="27376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Кадровое обеспечение</a:t>
            </a:r>
            <a:endParaRPr lang="ru-RU" sz="2000" b="1"/>
          </a:p>
        </p:txBody>
      </p:sp>
      <p:sp>
        <p:nvSpPr>
          <p:cNvPr id="39" name="Прямоугольник 38"/>
          <p:cNvSpPr/>
          <p:nvPr/>
        </p:nvSpPr>
        <p:spPr>
          <a:xfrm>
            <a:off x="4529068" y="4801807"/>
            <a:ext cx="3289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Методическое обеспечение</a:t>
            </a:r>
            <a:endParaRPr lang="ru-RU" sz="2000" b="1"/>
          </a:p>
        </p:txBody>
      </p:sp>
      <p:sp>
        <p:nvSpPr>
          <p:cNvPr id="40" name="Прямоугольник 39"/>
          <p:cNvSpPr/>
          <p:nvPr/>
        </p:nvSpPr>
        <p:spPr>
          <a:xfrm>
            <a:off x="3732779" y="5496711"/>
            <a:ext cx="38544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Информационное обеспечение</a:t>
            </a:r>
            <a:endParaRPr lang="ru-RU" sz="2000" b="1"/>
          </a:p>
        </p:txBody>
      </p:sp>
      <p:sp>
        <p:nvSpPr>
          <p:cNvPr id="41" name="Прямоугольник 40"/>
          <p:cNvSpPr/>
          <p:nvPr/>
        </p:nvSpPr>
        <p:spPr>
          <a:xfrm>
            <a:off x="2240697" y="6240875"/>
            <a:ext cx="30584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Финансовое обеспечение</a:t>
            </a:r>
            <a:endParaRPr lang="ru-RU" sz="2000" b="1"/>
          </a:p>
        </p:txBody>
      </p:sp>
      <p:sp>
        <p:nvSpPr>
          <p:cNvPr id="42" name="Прямоугольник 41"/>
          <p:cNvSpPr/>
          <p:nvPr/>
        </p:nvSpPr>
        <p:spPr>
          <a:xfrm>
            <a:off x="607137" y="3355957"/>
            <a:ext cx="17750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мероприятий 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 следующим 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3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мероприятия Дорожной карты по направлениям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4320" y="1632704"/>
            <a:ext cx="350901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Организационно-управленческое обеспечение</a:t>
            </a:r>
            <a:endParaRPr lang="ru-RU" b="1"/>
          </a:p>
        </p:txBody>
      </p:sp>
      <p:sp>
        <p:nvSpPr>
          <p:cNvPr id="6" name="TextBox 5"/>
          <p:cNvSpPr txBox="1"/>
          <p:nvPr/>
        </p:nvSpPr>
        <p:spPr>
          <a:xfrm>
            <a:off x="274320" y="2279035"/>
            <a:ext cx="350901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Рабочие группы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Родительские собрания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Анализ действующих ООП 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Анализ перечня учебников 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Мониторинг образовательных </a:t>
            </a:r>
            <a:r>
              <a:rPr lang="ru-RU" dirty="0" smtClean="0"/>
              <a:t>потребностей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83355" y="1632704"/>
            <a:ext cx="350901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Нормативно-правовое обеспечение</a:t>
            </a:r>
            <a:endParaRPr lang="ru-RU" b="1"/>
          </a:p>
        </p:txBody>
      </p:sp>
      <p:sp>
        <p:nvSpPr>
          <p:cNvPr id="8" name="TextBox 7"/>
          <p:cNvSpPr txBox="1"/>
          <p:nvPr/>
        </p:nvSpPr>
        <p:spPr>
          <a:xfrm>
            <a:off x="3983355" y="2279035"/>
            <a:ext cx="350901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Банк </a:t>
            </a:r>
            <a:r>
              <a:rPr lang="ru-RU" dirty="0" smtClean="0"/>
              <a:t>нормативно-правовых </a:t>
            </a:r>
            <a:r>
              <a:rPr lang="ru-RU" dirty="0" smtClean="0"/>
              <a:t>документов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Программа </a:t>
            </a:r>
            <a:r>
              <a:rPr lang="ru-RU" dirty="0" smtClean="0"/>
              <a:t>развития образовательной </a:t>
            </a:r>
            <a:r>
              <a:rPr lang="ru-RU" dirty="0" smtClean="0"/>
              <a:t>организации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Локальная нормативная база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Утверждение </a:t>
            </a:r>
            <a:r>
              <a:rPr lang="ru-RU" dirty="0" smtClean="0"/>
              <a:t>ООП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92390" y="1632703"/>
            <a:ext cx="350901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Мероприятия содержательного характера </a:t>
            </a:r>
            <a:endParaRPr lang="ru-RU" b="1"/>
          </a:p>
        </p:txBody>
      </p:sp>
      <p:sp>
        <p:nvSpPr>
          <p:cNvPr id="10" name="TextBox 9"/>
          <p:cNvSpPr txBox="1"/>
          <p:nvPr/>
        </p:nvSpPr>
        <p:spPr>
          <a:xfrm>
            <a:off x="7692390" y="2279035"/>
            <a:ext cx="350901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Изменения в организационном разделе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Анализ рабочих программ </a:t>
            </a:r>
            <a:r>
              <a:rPr lang="ru-RU" dirty="0" smtClean="0"/>
              <a:t>воспитания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Выбор вариантов учебных </a:t>
            </a:r>
            <a:r>
              <a:rPr lang="ru-RU" dirty="0" smtClean="0"/>
              <a:t>планов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Формирование календарного учебного графика 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Составление планов внеурочной деятельности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65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1067562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мероприятия Дорожной карты по направлениям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0050" y="1632704"/>
            <a:ext cx="338328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Кадровое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0050" y="2002036"/>
            <a:ext cx="338328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Выявление </a:t>
            </a:r>
            <a:r>
              <a:rPr lang="ru-RU" dirty="0" smtClean="0"/>
              <a:t>кадровых </a:t>
            </a:r>
            <a:r>
              <a:rPr lang="ru-RU" dirty="0" smtClean="0"/>
              <a:t>дефицитов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Диагностика </a:t>
            </a:r>
            <a:r>
              <a:rPr lang="ru-RU" dirty="0" smtClean="0"/>
              <a:t>затруднений </a:t>
            </a:r>
            <a:r>
              <a:rPr lang="ru-RU" dirty="0" smtClean="0"/>
              <a:t>педагогических </a:t>
            </a:r>
            <a:r>
              <a:rPr lang="ru-RU" dirty="0" smtClean="0"/>
              <a:t>работников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Обеспечение курсовой </a:t>
            </a:r>
            <a:r>
              <a:rPr lang="ru-RU" dirty="0" smtClean="0"/>
              <a:t>подготовки педагогических работников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Распределение учебной </a:t>
            </a:r>
            <a:r>
              <a:rPr lang="ru-RU" dirty="0" smtClean="0"/>
              <a:t>нагрузки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95784" y="1632704"/>
            <a:ext cx="338170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Методическое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389947" y="1632704"/>
            <a:ext cx="363631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Информационное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95784" y="2002036"/>
            <a:ext cx="338170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Методическое обеспечение </a:t>
            </a:r>
            <a:r>
              <a:rPr lang="ru-RU" dirty="0" smtClean="0"/>
              <a:t>внедрения </a:t>
            </a:r>
            <a:r>
              <a:rPr lang="ru-RU" dirty="0" smtClean="0"/>
              <a:t>ФОП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Консультационная </a:t>
            </a:r>
            <a:r>
              <a:rPr lang="ru-RU" dirty="0" smtClean="0"/>
              <a:t>методической </a:t>
            </a:r>
            <a:r>
              <a:rPr lang="ru-RU" dirty="0" smtClean="0"/>
              <a:t>поддержки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Кейс методических </a:t>
            </a:r>
            <a:r>
              <a:rPr lang="ru-RU" dirty="0" smtClean="0"/>
              <a:t>материалов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389947" y="2002036"/>
            <a:ext cx="363631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Информирование о необходимости </a:t>
            </a:r>
            <a:r>
              <a:rPr lang="ru-RU" dirty="0" smtClean="0"/>
              <a:t>приведения ООП </a:t>
            </a:r>
            <a:r>
              <a:rPr lang="ru-RU" dirty="0" smtClean="0"/>
              <a:t>в </a:t>
            </a:r>
            <a:r>
              <a:rPr lang="ru-RU" dirty="0" smtClean="0"/>
              <a:t>соответствие с </a:t>
            </a:r>
            <a:r>
              <a:rPr lang="ru-RU" dirty="0" smtClean="0"/>
              <a:t>ФОП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Размещение информации на сайте</a:t>
            </a:r>
            <a:endParaRPr lang="ru-RU" dirty="0"/>
          </a:p>
          <a:p>
            <a:pPr marL="182563" indent="-182563" algn="just">
              <a:buFont typeface="Wingdings" panose="05000000000000000000" pitchFamily="2" charset="2"/>
              <a:buChar char="§"/>
            </a:pPr>
            <a:r>
              <a:rPr lang="ru-RU" dirty="0" smtClean="0"/>
              <a:t>Изучение </a:t>
            </a:r>
            <a:r>
              <a:rPr lang="ru-RU" dirty="0" smtClean="0"/>
              <a:t>мнения родителей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35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358" y="119894"/>
            <a:ext cx="10586301" cy="93199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обеспечения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методической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поддержки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педагогов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переходе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ФОП </a:t>
            </a:r>
            <a:endParaRPr lang="ru-RU" sz="3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401" y="1164864"/>
            <a:ext cx="11070550" cy="569313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/>
              <a:t>Методическое сопровождение профессиональной подготовки педагогов к реализации ООП в соответствии с ФОП: 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Методическое </a:t>
            </a:r>
            <a:r>
              <a:rPr lang="ru-RU" sz="2000" b="1" dirty="0" smtClean="0"/>
              <a:t>сопровождение педагогов в разработке рабочих программ 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в соответствии с </a:t>
            </a:r>
            <a:r>
              <a:rPr lang="ru-RU" sz="2000" b="1" dirty="0" smtClean="0"/>
              <a:t>ФОП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endParaRPr lang="ru-RU" sz="2000" b="1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ltGray">
          <a:xfrm>
            <a:off x="464820" y="2370138"/>
            <a:ext cx="2019300" cy="10741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black">
          <a:xfrm>
            <a:off x="522605" y="2485073"/>
            <a:ext cx="182403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Изучение нормативных документов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ltGray">
          <a:xfrm>
            <a:off x="3116580" y="2370138"/>
            <a:ext cx="2019300" cy="10741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ltGray">
          <a:xfrm>
            <a:off x="5905500" y="2385378"/>
            <a:ext cx="2019300" cy="10741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ltGray">
          <a:xfrm>
            <a:off x="8602980" y="2324418"/>
            <a:ext cx="2019300" cy="10741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black">
          <a:xfrm>
            <a:off x="3143885" y="2515553"/>
            <a:ext cx="18240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Курсовая переподготовка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black">
          <a:xfrm>
            <a:off x="5932805" y="2485073"/>
            <a:ext cx="182403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Участие в методических мероприятиях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black">
          <a:xfrm>
            <a:off x="8599805" y="2454593"/>
            <a:ext cx="182403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Создание творческих групп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ltGray">
          <a:xfrm>
            <a:off x="495300" y="4976178"/>
            <a:ext cx="2019300" cy="119602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ltGray">
          <a:xfrm>
            <a:off x="3162300" y="4960938"/>
            <a:ext cx="2019300" cy="12265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ltGray">
          <a:xfrm>
            <a:off x="5996940" y="4869498"/>
            <a:ext cx="2019300" cy="130270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ltGray">
          <a:xfrm>
            <a:off x="8648700" y="4808538"/>
            <a:ext cx="2019300" cy="1333182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2700000" scaled="1"/>
          </a:gradFill>
          <a:ln w="12700" algn="ctr">
            <a:noFill/>
            <a:prstDash val="dash"/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black">
          <a:xfrm>
            <a:off x="522605" y="5075873"/>
            <a:ext cx="182403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Изучение особенностей ФРП по предметам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black">
          <a:xfrm>
            <a:off x="8676005" y="5091113"/>
            <a:ext cx="18240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Разработка ФРП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black">
          <a:xfrm>
            <a:off x="6009005" y="5136833"/>
            <a:ext cx="18240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Выбор учебников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black">
          <a:xfrm>
            <a:off x="3143885" y="5106353"/>
            <a:ext cx="182403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Изучение особенностей ФРП воспитания</a:t>
            </a:r>
            <a:endParaRPr lang="en-US" sz="1600" b="1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14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ya-lektor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Prezentaciya-lektora</Template>
  <TotalTime>390</TotalTime>
  <Words>427</Words>
  <Application>Microsoft Office PowerPoint</Application>
  <PresentationFormat>Произвольный</PresentationFormat>
  <Paragraphs>116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Prezentaciya-lektora</vt:lpstr>
      <vt:lpstr>МИНИСТЕРСТВО ОБРАЗОВАНИЯ И НАУКИ  ДОНЕЦКОЙ НАРОДНОЙ РЕСПУБЛИКИ   МУНИЦИПАЛЬНОЕ БЮДЖЕТНОЕ ОБЩЕОБРАЗОВАТЕЛЬНОЕ УЧРЕЖДЕНИЕ «МНОГОПРОФИЛЬНЫЙ ЛИЦЕЙ № 5 ИМЕНИ Н.П. БОЙКО ГОРОДА ДОНЕЦКА»</vt:lpstr>
      <vt:lpstr>ФЕДЕРАЛЬНЫЙ ЗАКОН  от 24.09.2022 № 371-ФЗ «О внесении изменений в Федеральный закон «Об образовании в Российской Федерации»</vt:lpstr>
      <vt:lpstr>ГБОУ ДПО «Донецкий республиканский институт  развития образования»  </vt:lpstr>
      <vt:lpstr> Примерный алгоритм организации работы по введению федеральных образовательных программ </vt:lpstr>
      <vt:lpstr>Приказ «О переходе на непосредственное полное применение федеральных образовательных программ НОО, ООО и СОО в лицее в 2023 году» (до 27.01.2023)</vt:lpstr>
      <vt:lpstr>Дорожная карта  (срок реализации 01.02-31.08.2023)</vt:lpstr>
      <vt:lpstr>Обязательные мероприятия Дорожной карты по направлениям </vt:lpstr>
      <vt:lpstr>Обязательные мероприятия Дорожной карты по направлениям </vt:lpstr>
      <vt:lpstr>План обеспечения методической поддержки педагогов при переходе на ФОП </vt:lpstr>
      <vt:lpstr>Федеральная программа воспитания </vt:lpstr>
      <vt:lpstr>Практические советы: </vt:lpstr>
      <vt:lpstr>       СОВЕТ ДНЯ:  НАЧНИТЕ ЭТУ РАБОТУ УЖЕ СЕГОДНЯ,  ТАК КАК 31 АВГУСТА БУДЕТ ПОЗДНО!   БЛАГОДАРЮ  ЗА  ВНИМАНИЕ!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</dc:creator>
  <cp:lastModifiedBy>Татьяна</cp:lastModifiedBy>
  <cp:revision>32</cp:revision>
  <dcterms:created xsi:type="dcterms:W3CDTF">2023-01-23T16:23:22Z</dcterms:created>
  <dcterms:modified xsi:type="dcterms:W3CDTF">2023-01-24T09:23:38Z</dcterms:modified>
</cp:coreProperties>
</file>