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95" r:id="rId2"/>
    <p:sldId id="452" r:id="rId3"/>
    <p:sldId id="441" r:id="rId4"/>
    <p:sldId id="440" r:id="rId5"/>
    <p:sldId id="44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icrosoft YaHei" panose="020B0503020204020204" pitchFamily="34" charset="-122"/>
      <p:regular r:id="rId14"/>
      <p:bold r:id="rId15"/>
    </p:embeddedFont>
    <p:embeddedFont>
      <p:font typeface="Microsoft YaHei" panose="020B0503020204020204" pitchFamily="34" charset="-122"/>
      <p:regular r:id="rId14"/>
      <p:bold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2F5597"/>
    <a:srgbClr val="4472C4"/>
    <a:srgbClr val="203864"/>
    <a:srgbClr val="20325B"/>
    <a:srgbClr val="0070C0"/>
    <a:srgbClr val="1A3E78"/>
    <a:srgbClr val="C8C8C8"/>
    <a:srgbClr val="F0F0F0"/>
    <a:srgbClr val="5DD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8E76-F13E-4EA0-A0AC-38C8018BD2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B313-CEE5-4A22-99E9-4A6D67E3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9088-7374-4053-9E14-77FB6292D98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40479"/>
            <a:ext cx="12192001" cy="5352358"/>
          </a:xfrm>
          <a:prstGeom prst="rec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1C7F6-785B-43B9-9454-3A471C8C970A}"/>
              </a:ext>
            </a:extLst>
          </p:cNvPr>
          <p:cNvSpPr txBox="1"/>
          <p:nvPr/>
        </p:nvSpPr>
        <p:spPr>
          <a:xfrm>
            <a:off x="0" y="1356277"/>
            <a:ext cx="12198500" cy="2062103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5461"/>
              <a:gd name="connsiteY0" fmla="*/ 8552 h 1824434"/>
              <a:gd name="connsiteX1" fmla="*/ 8135461 w 8135461"/>
              <a:gd name="connsiteY1" fmla="*/ 0 h 1824434"/>
              <a:gd name="connsiteX2" fmla="*/ 8131127 w 8135461"/>
              <a:gd name="connsiteY2" fmla="*/ 1824434 h 1824434"/>
              <a:gd name="connsiteX3" fmla="*/ 0 w 8135461"/>
              <a:gd name="connsiteY3" fmla="*/ 1824434 h 1824434"/>
              <a:gd name="connsiteX4" fmla="*/ 0 w 8135461"/>
              <a:gd name="connsiteY4" fmla="*/ 8552 h 182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461" h="1824434">
                <a:moveTo>
                  <a:pt x="0" y="8552"/>
                </a:moveTo>
                <a:lnTo>
                  <a:pt x="8135461" y="0"/>
                </a:lnTo>
                <a:cubicBezTo>
                  <a:pt x="8134016" y="608145"/>
                  <a:pt x="8132572" y="1216289"/>
                  <a:pt x="8131127" y="1824434"/>
                </a:cubicBezTo>
                <a:lnTo>
                  <a:pt x="0" y="1824434"/>
                </a:lnTo>
                <a:lnTo>
                  <a:pt x="0" y="8552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ОСОБЕННОСТЯХ ПЕРЕХОДА ОБЩЕОБРАЗОВАТЕЛЬНЫХ ОРГАНИЗАЦИЙ ДОНЕЦКОЙ НАРОДНОЙ РЕСПУБЛИКИ НА ФЕДЕРАЛЬНЫЕ ОСНОВНЫЕ ОБЩЕОБРАЗОВАТЕЛЬНЫЕ ПРОГРАММЫ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77EB5-AFB7-4FC7-A5FB-630E5D9BBE89}"/>
              </a:ext>
            </a:extLst>
          </p:cNvPr>
          <p:cNvSpPr/>
          <p:nvPr/>
        </p:nvSpPr>
        <p:spPr>
          <a:xfrm>
            <a:off x="7746333" y="4528720"/>
            <a:ext cx="4445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00215"/>
            <a:r>
              <a:rPr lang="ru-RU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Волкова Любовь Николаевна, </a:t>
            </a:r>
            <a:r>
              <a:rPr 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</a:t>
            </a:r>
            <a:br>
              <a:rPr 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 </a:t>
            </a:r>
            <a:br>
              <a:rPr 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Донецкой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91893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0CE116-EF5C-4724-AAC0-C1D443BA5137}"/>
              </a:ext>
            </a:extLst>
          </p:cNvPr>
          <p:cNvSpPr/>
          <p:nvPr/>
        </p:nvSpPr>
        <p:spPr>
          <a:xfrm>
            <a:off x="0" y="0"/>
            <a:ext cx="12192000" cy="1122370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УТВЕРЖДЕНИЕ ФЕДЕРАЛЬНЫХ ОСНОВНЫХ ОБРАЗОВАТЕЛЬНЫХ ПРОГРАММ</a:t>
            </a:r>
          </a:p>
        </p:txBody>
      </p:sp>
      <p:sp>
        <p:nvSpPr>
          <p:cNvPr id="30" name="矩形 3"/>
          <p:cNvSpPr/>
          <p:nvPr/>
        </p:nvSpPr>
        <p:spPr>
          <a:xfrm>
            <a:off x="249423" y="2113058"/>
            <a:ext cx="11364684" cy="7560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2676FF"/>
            </a:solidFill>
            <a:prstDash val="solid"/>
          </a:ln>
          <a:effectLst/>
        </p:spPr>
      </p:sp>
      <p:grpSp>
        <p:nvGrpSpPr>
          <p:cNvPr id="42" name="组合 9"/>
          <p:cNvGrpSpPr/>
          <p:nvPr/>
        </p:nvGrpSpPr>
        <p:grpSpPr>
          <a:xfrm>
            <a:off x="444012" y="1284370"/>
            <a:ext cx="10543302" cy="1422688"/>
            <a:chOff x="1828800" y="931711"/>
            <a:chExt cx="4267200" cy="1422688"/>
          </a:xfrm>
        </p:grpSpPr>
        <p:sp>
          <p:nvSpPr>
            <p:cNvPr id="43" name="圆角矩形 10"/>
            <p:cNvSpPr/>
            <p:nvPr/>
          </p:nvSpPr>
          <p:spPr>
            <a:xfrm>
              <a:off x="1828800" y="931711"/>
              <a:ext cx="4267200" cy="1422688"/>
            </a:xfrm>
            <a:prstGeom prst="roundRect">
              <a:avLst/>
            </a:pr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44" name="圆角矩形 11"/>
            <p:cNvSpPr/>
            <p:nvPr/>
          </p:nvSpPr>
          <p:spPr>
            <a:xfrm>
              <a:off x="1859755" y="976652"/>
              <a:ext cx="4236245" cy="1265985"/>
            </a:xfrm>
            <a:prstGeom prst="roundRect">
              <a:avLst/>
            </a:pr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Приказ Министерства просвещения Российской Федерации от 16.11.2022 № 992 </a:t>
              </a:r>
              <a:b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</a:b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«Об утверждении федеральной образовательной программы начального общего </a:t>
              </a:r>
              <a:b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</a:b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образования» (Зарегистрирован 22.12.2022 № 71762)</a:t>
              </a:r>
              <a:endParaRPr lang="en-US" altLang="zh-CN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矩形 3"/>
          <p:cNvSpPr/>
          <p:nvPr/>
        </p:nvSpPr>
        <p:spPr>
          <a:xfrm>
            <a:off x="249423" y="3931587"/>
            <a:ext cx="11364684" cy="7560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2676FF"/>
            </a:solidFill>
            <a:prstDash val="solid"/>
          </a:ln>
          <a:effectLst/>
        </p:spPr>
      </p:sp>
      <p:grpSp>
        <p:nvGrpSpPr>
          <p:cNvPr id="18" name="组合 9"/>
          <p:cNvGrpSpPr/>
          <p:nvPr/>
        </p:nvGrpSpPr>
        <p:grpSpPr>
          <a:xfrm>
            <a:off x="444012" y="3102899"/>
            <a:ext cx="10543302" cy="1422688"/>
            <a:chOff x="1828800" y="931711"/>
            <a:chExt cx="4267200" cy="1422688"/>
          </a:xfrm>
        </p:grpSpPr>
        <p:sp>
          <p:nvSpPr>
            <p:cNvPr id="20" name="圆角矩形 10"/>
            <p:cNvSpPr/>
            <p:nvPr/>
          </p:nvSpPr>
          <p:spPr>
            <a:xfrm>
              <a:off x="1828800" y="931711"/>
              <a:ext cx="4267200" cy="1422688"/>
            </a:xfrm>
            <a:prstGeom prst="roundRect">
              <a:avLst/>
            </a:pr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21" name="圆角矩形 11"/>
            <p:cNvSpPr/>
            <p:nvPr/>
          </p:nvSpPr>
          <p:spPr>
            <a:xfrm>
              <a:off x="1859755" y="976652"/>
              <a:ext cx="4236245" cy="1265985"/>
            </a:xfrm>
            <a:prstGeom prst="roundRect">
              <a:avLst/>
            </a:pr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Приказ Министерства просвещения Российской Федерации от 16.11.2022 № 993 </a:t>
              </a:r>
            </a:p>
            <a:p>
              <a:pPr>
                <a:lnSpc>
                  <a:spcPct val="150000"/>
                </a:lnSpc>
              </a:pP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«Об утверждении федеральной образовательной программы основного общего </a:t>
              </a:r>
            </a:p>
            <a:p>
              <a:pPr>
                <a:lnSpc>
                  <a:spcPct val="150000"/>
                </a:lnSpc>
              </a:pP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образования» (Зарегистрирован 22.12.2022 № 71764)</a:t>
              </a:r>
              <a:endParaRPr lang="en-US" altLang="zh-CN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矩形 3"/>
          <p:cNvSpPr/>
          <p:nvPr/>
        </p:nvSpPr>
        <p:spPr>
          <a:xfrm>
            <a:off x="249423" y="5782207"/>
            <a:ext cx="11364684" cy="7560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2676FF"/>
            </a:solidFill>
            <a:prstDash val="solid"/>
          </a:ln>
          <a:effectLst/>
        </p:spPr>
      </p:sp>
      <p:grpSp>
        <p:nvGrpSpPr>
          <p:cNvPr id="23" name="组合 9"/>
          <p:cNvGrpSpPr/>
          <p:nvPr/>
        </p:nvGrpSpPr>
        <p:grpSpPr>
          <a:xfrm>
            <a:off x="444012" y="4953519"/>
            <a:ext cx="10543302" cy="1422688"/>
            <a:chOff x="1828800" y="931711"/>
            <a:chExt cx="4267200" cy="1422688"/>
          </a:xfrm>
        </p:grpSpPr>
        <p:sp>
          <p:nvSpPr>
            <p:cNvPr id="24" name="圆角矩形 10"/>
            <p:cNvSpPr/>
            <p:nvPr/>
          </p:nvSpPr>
          <p:spPr>
            <a:xfrm>
              <a:off x="1828800" y="931711"/>
              <a:ext cx="4267200" cy="1422688"/>
            </a:xfrm>
            <a:prstGeom prst="roundRect">
              <a:avLst/>
            </a:pr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25" name="圆角矩形 11"/>
            <p:cNvSpPr/>
            <p:nvPr/>
          </p:nvSpPr>
          <p:spPr>
            <a:xfrm>
              <a:off x="1859755" y="976652"/>
              <a:ext cx="4236245" cy="1265985"/>
            </a:xfrm>
            <a:prstGeom prst="roundRect">
              <a:avLst/>
            </a:pr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Приказ Министерства просвещения Российской Федерации от 23.11.2022 № 1014 </a:t>
              </a:r>
              <a:b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</a:b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«Об утверждении федеральной образовательной программы среднего общего </a:t>
              </a:r>
            </a:p>
            <a:p>
              <a:pPr>
                <a:lnSpc>
                  <a:spcPct val="150000"/>
                </a:lnSpc>
              </a:pPr>
              <a:r>
                <a:rPr lang="ru-RU" altLang="zh-CN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Образования» (Зарегистрирован 22.12.2022 № 71763)</a:t>
              </a:r>
              <a:endParaRPr lang="en-US" altLang="zh-CN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01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4C79B9-A6EB-4A4B-BCE0-D6BF4FE0ACDD}"/>
              </a:ext>
            </a:extLst>
          </p:cNvPr>
          <p:cNvSpPr/>
          <p:nvPr/>
        </p:nvSpPr>
        <p:spPr>
          <a:xfrm>
            <a:off x="0" y="-14626"/>
            <a:ext cx="12192000" cy="1209680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3600" b="1" spc="-113" dirty="0">
                <a:solidFill>
                  <a:schemeClr val="bg1"/>
                </a:solidFill>
                <a:cs typeface="Arial" panose="020B0604020202020204" pitchFamily="34" charset="0"/>
              </a:rPr>
              <a:t>РЕАЛИЗАЦИЯ ФЕДЕРАЛЬНЫХ ОБРАЗОВАТЕЛЬНЫХ ПРОГРАММ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圆角矩形3"/>
          <p:cNvSpPr>
            <a:spLocks noChangeArrowheads="1"/>
          </p:cNvSpPr>
          <p:nvPr/>
        </p:nvSpPr>
        <p:spPr bwMode="gray">
          <a:xfrm>
            <a:off x="2212610" y="5376923"/>
            <a:ext cx="8127144" cy="1066800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2676FF">
                  <a:lumMod val="20000"/>
                  <a:lumOff val="80000"/>
                </a:srgbClr>
              </a:gs>
              <a:gs pos="100000">
                <a:srgbClr val="2676FF">
                  <a:lumMod val="60000"/>
                  <a:lumOff val="40000"/>
                </a:srgbClr>
              </a:gs>
            </a:gsLst>
            <a:lin ang="5400000" scaled="0"/>
          </a:gradFill>
          <a:ln w="3175" cap="flat" cmpd="sng" algn="ctr">
            <a:solidFill>
              <a:srgbClr val="2676FF">
                <a:lumMod val="20000"/>
                <a:lumOff val="8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lvl="0"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zh-CN" sz="28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С</a:t>
            </a:r>
            <a:r>
              <a:rPr lang="ru-RU" altLang="zh-CN" sz="20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4000" b="1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ru-RU" altLang="zh-CN" sz="20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28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СЕНТЯБРЯ</a:t>
            </a:r>
            <a:r>
              <a:rPr lang="ru-RU" altLang="zh-CN" sz="20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4000" b="1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r>
              <a:rPr lang="ru-RU" altLang="zh-CN" sz="20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28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ГОДА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6"/>
          <p:cNvGrpSpPr/>
          <p:nvPr/>
        </p:nvGrpSpPr>
        <p:grpSpPr>
          <a:xfrm rot="5400000">
            <a:off x="5396597" y="2312069"/>
            <a:ext cx="1120775" cy="4187825"/>
            <a:chOff x="3103563" y="1707158"/>
            <a:chExt cx="1120775" cy="4187825"/>
          </a:xfrm>
        </p:grpSpPr>
        <p:sp>
          <p:nvSpPr>
            <p:cNvPr id="19" name="箭头3"/>
            <p:cNvSpPr>
              <a:spLocks/>
            </p:cNvSpPr>
            <p:nvPr/>
          </p:nvSpPr>
          <p:spPr bwMode="gray">
            <a:xfrm rot="16200000">
              <a:off x="2928145" y="4598789"/>
              <a:ext cx="1624012" cy="968375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0" name="箭头2"/>
            <p:cNvSpPr>
              <a:spLocks/>
            </p:cNvSpPr>
            <p:nvPr/>
          </p:nvSpPr>
          <p:spPr bwMode="gray">
            <a:xfrm rot="16200000">
              <a:off x="3494882" y="3251002"/>
              <a:ext cx="314325" cy="1096963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21" name="箭头1"/>
            <p:cNvSpPr>
              <a:spLocks/>
            </p:cNvSpPr>
            <p:nvPr/>
          </p:nvSpPr>
          <p:spPr bwMode="gray">
            <a:xfrm rot="16200000" flipH="1">
              <a:off x="2888457" y="2034977"/>
              <a:ext cx="1624013" cy="968375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8" name="矩形 16"/>
          <p:cNvSpPr/>
          <p:nvPr/>
        </p:nvSpPr>
        <p:spPr>
          <a:xfrm>
            <a:off x="842099" y="1754297"/>
            <a:ext cx="10547269" cy="1833145"/>
          </a:xfrm>
          <a:prstGeom prst="rect">
            <a:avLst/>
          </a:prstGeom>
          <a:gradFill>
            <a:gsLst>
              <a:gs pos="33000">
                <a:sysClr val="window" lastClr="FFFFFF">
                  <a:lumMod val="95000"/>
                </a:sysClr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80000" rIns="180000" anchor="t"/>
          <a:lstStyle/>
          <a:p>
            <a:pPr lvl="0"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altLang="zh-CN" sz="24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Все </a:t>
            </a:r>
            <a:r>
              <a:rPr lang="ru-RU" altLang="zh-CN" sz="2400" b="1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образовательные организации</a:t>
            </a:r>
            <a:r>
              <a:rPr lang="ru-RU" altLang="zh-CN" sz="24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реализующие образовательные </a:t>
            </a:r>
            <a:r>
              <a:rPr lang="ru-RU" altLang="zh-CN" sz="2400" b="1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программы начального общего, основного общего, среднего общего образования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4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4C79B9-A6EB-4A4B-BCE0-D6BF4FE0ACDD}"/>
              </a:ext>
            </a:extLst>
          </p:cNvPr>
          <p:cNvSpPr/>
          <p:nvPr/>
        </p:nvSpPr>
        <p:spPr>
          <a:xfrm>
            <a:off x="0" y="-29188"/>
            <a:ext cx="12192000" cy="1461173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ФЕДЕРАЛЬНЫЕ РАБОЧИЕ ПРОГРАММЫ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椭圆 3"/>
          <p:cNvSpPr/>
          <p:nvPr/>
        </p:nvSpPr>
        <p:spPr>
          <a:xfrm>
            <a:off x="4258004" y="2561797"/>
            <a:ext cx="2860248" cy="2762453"/>
          </a:xfrm>
          <a:prstGeom prst="ellipse">
            <a:avLst/>
          </a:prstGeom>
          <a:gradFill>
            <a:gsLst>
              <a:gs pos="33000">
                <a:srgbClr val="2676FF">
                  <a:lumMod val="60000"/>
                  <a:lumOff val="40000"/>
                </a:srgbClr>
              </a:gs>
              <a:gs pos="100000">
                <a:srgbClr val="2676FF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ОБЯЗАТЕЛЬНО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6" name="组合 56"/>
          <p:cNvGrpSpPr/>
          <p:nvPr/>
        </p:nvGrpSpPr>
        <p:grpSpPr>
          <a:xfrm>
            <a:off x="7160456" y="1922088"/>
            <a:ext cx="3762359" cy="4229100"/>
            <a:chOff x="5459243" y="1242218"/>
            <a:chExt cx="3391492" cy="4229100"/>
          </a:xfrm>
        </p:grpSpPr>
        <p:sp>
          <p:nvSpPr>
            <p:cNvPr id="27" name="五边形 5"/>
            <p:cNvSpPr/>
            <p:nvPr/>
          </p:nvSpPr>
          <p:spPr>
            <a:xfrm flipH="1">
              <a:off x="5459243" y="1242218"/>
              <a:ext cx="3391492" cy="4229100"/>
            </a:xfrm>
            <a:prstGeom prst="homePlate">
              <a:avLst>
                <a:gd name="adj" fmla="val 29026"/>
              </a:avLst>
            </a:prstGeom>
            <a:solidFill>
              <a:srgbClr val="EAEA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0" name="矩形 8"/>
            <p:cNvSpPr/>
            <p:nvPr/>
          </p:nvSpPr>
          <p:spPr>
            <a:xfrm>
              <a:off x="6571709" y="2369343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altLang="zh-CN" sz="1600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РУССКИЙ ЯЗЫК</a:t>
              </a:r>
              <a:endParaRPr lang="zh-CN" altLang="en-US" sz="16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矩形 9"/>
            <p:cNvSpPr/>
            <p:nvPr/>
          </p:nvSpPr>
          <p:spPr>
            <a:xfrm>
              <a:off x="6571709" y="2883693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600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ЛИТЕРАТУРА</a:t>
              </a:r>
              <a:endParaRPr lang="zh-CN" altLang="en-US" sz="16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矩形 10"/>
            <p:cNvSpPr/>
            <p:nvPr/>
          </p:nvSpPr>
          <p:spPr>
            <a:xfrm>
              <a:off x="6571709" y="3398043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altLang="zh-CN" sz="1600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ИСТОРИЯ</a:t>
              </a:r>
              <a:endParaRPr lang="zh-CN" altLang="en-US" sz="16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矩形 11"/>
            <p:cNvSpPr/>
            <p:nvPr/>
          </p:nvSpPr>
          <p:spPr>
            <a:xfrm>
              <a:off x="6571709" y="3912393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600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ОБЩЕСТВОЗНАНИЕ</a:t>
              </a:r>
              <a:endParaRPr lang="zh-CN" altLang="en-US" sz="16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矩形 12"/>
            <p:cNvSpPr/>
            <p:nvPr/>
          </p:nvSpPr>
          <p:spPr>
            <a:xfrm>
              <a:off x="6571709" y="4426743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altLang="zh-CN" sz="1600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ГЕОГРАФИЯ</a:t>
              </a:r>
              <a:endParaRPr lang="zh-CN" altLang="en-US" sz="16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矩形 13"/>
            <p:cNvSpPr/>
            <p:nvPr/>
          </p:nvSpPr>
          <p:spPr>
            <a:xfrm>
              <a:off x="6571709" y="4941093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R="0" lvl="0" indent="0"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b="1" kern="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ОСНОВЫ БЕЗОПАСНОСТИ ЖИЗНЕДЕЯТЕЛЬНОСТИ</a:t>
              </a:r>
              <a:endParaRPr lang="zh-CN" altLang="en-US" sz="1200" b="1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55"/>
          <p:cNvGrpSpPr/>
          <p:nvPr/>
        </p:nvGrpSpPr>
        <p:grpSpPr>
          <a:xfrm>
            <a:off x="891243" y="2222275"/>
            <a:ext cx="3391492" cy="3225606"/>
            <a:chOff x="251520" y="1496518"/>
            <a:chExt cx="3391492" cy="3225606"/>
          </a:xfrm>
        </p:grpSpPr>
        <p:sp>
          <p:nvSpPr>
            <p:cNvPr id="37" name="五边形 15"/>
            <p:cNvSpPr/>
            <p:nvPr/>
          </p:nvSpPr>
          <p:spPr>
            <a:xfrm>
              <a:off x="251520" y="1496518"/>
              <a:ext cx="3391492" cy="3225606"/>
            </a:xfrm>
            <a:prstGeom prst="homePlate">
              <a:avLst>
                <a:gd name="adj" fmla="val 29026"/>
              </a:avLst>
            </a:prstGeom>
            <a:solidFill>
              <a:srgbClr val="EAEAE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1" name="矩形 19"/>
            <p:cNvSpPr/>
            <p:nvPr/>
          </p:nvSpPr>
          <p:spPr>
            <a:xfrm flipH="1">
              <a:off x="346677" y="2632442"/>
              <a:ext cx="2160587" cy="431800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РУССКИЙ ЯЗЫК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2" name="矩形 20"/>
            <p:cNvSpPr/>
            <p:nvPr/>
          </p:nvSpPr>
          <p:spPr>
            <a:xfrm flipH="1">
              <a:off x="346676" y="3262527"/>
              <a:ext cx="2160587" cy="621869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ЛИТЕРАТУРНОЕ ЧТЕНИЕ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3" name="矩形 21"/>
            <p:cNvSpPr/>
            <p:nvPr/>
          </p:nvSpPr>
          <p:spPr>
            <a:xfrm flipH="1">
              <a:off x="346677" y="4018739"/>
              <a:ext cx="2160587" cy="57975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ОКРУЖАЮЩИЙ</a:t>
              </a:r>
              <a:r>
                <a:rPr kumimoji="0" lang="ru-RU" altLang="zh-CN" sz="16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 МИР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 flipH="1">
            <a:off x="772804" y="2301670"/>
            <a:ext cx="285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E75B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УРОВНЕ НАЧАЛЬНОГО ОБЩЕГО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85839" y="1963351"/>
            <a:ext cx="2605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E75B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УРОВНЕ ОСНОВНОГО ОБЩЕГО И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3614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4C79B9-A6EB-4A4B-BCE0-D6BF4FE0ACDD}"/>
              </a:ext>
            </a:extLst>
          </p:cNvPr>
          <p:cNvSpPr/>
          <p:nvPr/>
        </p:nvSpPr>
        <p:spPr>
          <a:xfrm>
            <a:off x="0" y="-29188"/>
            <a:ext cx="12192000" cy="1461173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МЕТОДИЧЕСКАЯ ПОДДЕРЖКА УПРАВЛЕНЧЕСКИХ И ПЕДАГОГИЧЕСКИХ РАБОТНИКОВ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组合 12"/>
          <p:cNvGrpSpPr/>
          <p:nvPr/>
        </p:nvGrpSpPr>
        <p:grpSpPr>
          <a:xfrm>
            <a:off x="866537" y="1557642"/>
            <a:ext cx="10457955" cy="1485440"/>
            <a:chOff x="395288" y="1306325"/>
            <a:chExt cx="13736155" cy="1951074"/>
          </a:xfrm>
        </p:grpSpPr>
        <p:sp>
          <p:nvSpPr>
            <p:cNvPr id="60" name="矩形 4"/>
            <p:cNvSpPr/>
            <p:nvPr/>
          </p:nvSpPr>
          <p:spPr>
            <a:xfrm>
              <a:off x="2411413" y="1306325"/>
              <a:ext cx="11720030" cy="154661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17 января проведен семинар «Федеральные основные общеобразовательные программы: специфика перехода в 2023 году». 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Состоялись дистанционные мероприятия на которых рассмотрены вопросы преподавания и оценивания общественно-научных дисциплин, иностранных языков в контексте требований ФООП и др.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矩形 19"/>
            <p:cNvSpPr/>
            <p:nvPr/>
          </p:nvSpPr>
          <p:spPr>
            <a:xfrm>
              <a:off x="395288" y="1306325"/>
              <a:ext cx="1871662" cy="1951074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1871662" y="0"/>
                  </a:lnTo>
                  <a:lnTo>
                    <a:pt x="1871662" y="1308095"/>
                  </a:lnTo>
                  <a:lnTo>
                    <a:pt x="935831" y="1727200"/>
                  </a:lnTo>
                  <a:lnTo>
                    <a:pt x="0" y="1308095"/>
                  </a:lnTo>
                  <a:close/>
                </a:path>
              </a:pathLst>
            </a:custGeom>
            <a:gradFill>
              <a:gsLst>
                <a:gs pos="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bIns="32400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62" name="组合 13"/>
          <p:cNvGrpSpPr/>
          <p:nvPr/>
        </p:nvGrpSpPr>
        <p:grpSpPr>
          <a:xfrm>
            <a:off x="866537" y="2899975"/>
            <a:ext cx="10457955" cy="1314995"/>
            <a:chOff x="395288" y="3069432"/>
            <a:chExt cx="13736155" cy="1727200"/>
          </a:xfrm>
        </p:grpSpPr>
        <p:sp>
          <p:nvSpPr>
            <p:cNvPr id="63" name="矩形 7"/>
            <p:cNvSpPr/>
            <p:nvPr/>
          </p:nvSpPr>
          <p:spPr>
            <a:xfrm>
              <a:off x="2411413" y="3071813"/>
              <a:ext cx="11720030" cy="129329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lvl="0">
                <a:lnSpc>
                  <a:spcPct val="150000"/>
                </a:lnSpc>
                <a:defRPr/>
              </a:pPr>
              <a:r>
                <a:rPr lang="ru-RU" b="1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Работает региональная горячая линия по вопросам внедрения ФГОС и ФООП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4" name="矩形 20"/>
            <p:cNvSpPr/>
            <p:nvPr/>
          </p:nvSpPr>
          <p:spPr>
            <a:xfrm>
              <a:off x="395288" y="3069432"/>
              <a:ext cx="1871662" cy="1727200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935831" y="458779"/>
                  </a:lnTo>
                  <a:lnTo>
                    <a:pt x="1871662" y="0"/>
                  </a:lnTo>
                  <a:lnTo>
                    <a:pt x="1871662" y="1268421"/>
                  </a:lnTo>
                  <a:lnTo>
                    <a:pt x="935831" y="1727200"/>
                  </a:lnTo>
                  <a:lnTo>
                    <a:pt x="0" y="1268421"/>
                  </a:lnTo>
                  <a:close/>
                </a:path>
              </a:pathLst>
            </a:custGeom>
            <a:gradFill>
              <a:gsLst>
                <a:gs pos="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65" name="组合 14"/>
          <p:cNvGrpSpPr/>
          <p:nvPr/>
        </p:nvGrpSpPr>
        <p:grpSpPr>
          <a:xfrm>
            <a:off x="866537" y="4051199"/>
            <a:ext cx="10457955" cy="1327641"/>
            <a:chOff x="395288" y="4581525"/>
            <a:chExt cx="13736155" cy="1743809"/>
          </a:xfrm>
        </p:grpSpPr>
        <p:sp>
          <p:nvSpPr>
            <p:cNvPr id="66" name="矩形 10"/>
            <p:cNvSpPr/>
            <p:nvPr/>
          </p:nvSpPr>
          <p:spPr>
            <a:xfrm>
              <a:off x="2387600" y="4581525"/>
              <a:ext cx="11743843" cy="128587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algn="just">
                <a:lnSpc>
                  <a:spcPct val="150000"/>
                </a:lnSpc>
                <a:defRPr/>
              </a:pPr>
              <a:r>
                <a:rPr lang="ru-RU" b="1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На сайте ГБОУ ДПО "ДОНРИРО" создана вкладка «Нормативно-правовое обеспечение 2023-2024 учебного года»</a:t>
              </a:r>
              <a:endPara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7" name="矩形 21"/>
            <p:cNvSpPr/>
            <p:nvPr/>
          </p:nvSpPr>
          <p:spPr>
            <a:xfrm>
              <a:off x="395288" y="4598134"/>
              <a:ext cx="1871662" cy="1727200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935831" y="458779"/>
                  </a:lnTo>
                  <a:lnTo>
                    <a:pt x="1871662" y="0"/>
                  </a:lnTo>
                  <a:lnTo>
                    <a:pt x="1871662" y="1268421"/>
                  </a:lnTo>
                  <a:lnTo>
                    <a:pt x="935831" y="1727200"/>
                  </a:lnTo>
                  <a:lnTo>
                    <a:pt x="0" y="1268421"/>
                  </a:lnTo>
                  <a:close/>
                </a:path>
              </a:pathLst>
            </a:custGeom>
            <a:gradFill>
              <a:gsLst>
                <a:gs pos="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68" name="组合 24"/>
          <p:cNvGrpSpPr/>
          <p:nvPr/>
        </p:nvGrpSpPr>
        <p:grpSpPr>
          <a:xfrm>
            <a:off x="866537" y="5187992"/>
            <a:ext cx="10457955" cy="1453296"/>
            <a:chOff x="395288" y="4581525"/>
            <a:chExt cx="13736155" cy="1908853"/>
          </a:xfrm>
        </p:grpSpPr>
        <p:sp>
          <p:nvSpPr>
            <p:cNvPr id="101" name="矩形 13"/>
            <p:cNvSpPr/>
            <p:nvPr/>
          </p:nvSpPr>
          <p:spPr>
            <a:xfrm>
              <a:off x="2387600" y="4581525"/>
              <a:ext cx="11743843" cy="150439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anchor="ctr"/>
            <a:lstStyle/>
            <a:p>
              <a:pPr algn="just">
                <a:defRPr/>
              </a:pPr>
              <a:r>
                <a:rPr lang="ru-RU" sz="1400" b="1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Институт стратегии развития образования Российской академии образования подготовил разъяснения о проектировании единой системы оценивания планируемых результатов учащихся, во втором квартале 2023 года будут представлены методические рекомендации по реализации федеральных рабочих программ по учебным предметам и формированию календарно-тематического планирования</a:t>
              </a:r>
            </a:p>
          </p:txBody>
        </p:sp>
        <p:sp>
          <p:nvSpPr>
            <p:cNvPr id="102" name="矩形 21"/>
            <p:cNvSpPr/>
            <p:nvPr/>
          </p:nvSpPr>
          <p:spPr>
            <a:xfrm>
              <a:off x="395288" y="4598132"/>
              <a:ext cx="1871662" cy="1892246"/>
            </a:xfrm>
            <a:custGeom>
              <a:avLst/>
              <a:gdLst/>
              <a:ahLst/>
              <a:cxnLst/>
              <a:rect l="l" t="t" r="r" b="b"/>
              <a:pathLst>
                <a:path w="1871662" h="1727200">
                  <a:moveTo>
                    <a:pt x="0" y="0"/>
                  </a:moveTo>
                  <a:lnTo>
                    <a:pt x="935831" y="458779"/>
                  </a:lnTo>
                  <a:lnTo>
                    <a:pt x="1871662" y="0"/>
                  </a:lnTo>
                  <a:lnTo>
                    <a:pt x="1871662" y="1268421"/>
                  </a:lnTo>
                  <a:lnTo>
                    <a:pt x="935831" y="1727200"/>
                  </a:lnTo>
                  <a:lnTo>
                    <a:pt x="0" y="1268421"/>
                  </a:lnTo>
                  <a:close/>
                </a:path>
              </a:pathLst>
            </a:custGeom>
            <a:gradFill>
              <a:gsLst>
                <a:gs pos="33000">
                  <a:srgbClr val="2676FF">
                    <a:lumMod val="20000"/>
                    <a:lumOff val="80000"/>
                  </a:srgbClr>
                </a:gs>
                <a:gs pos="100000">
                  <a:srgbClr val="2676FF">
                    <a:lumMod val="60000"/>
                    <a:lumOff val="4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4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ненко" id="{14EFD1EC-4381-49F9-9052-A402FD133EC3}" vid="{27268BC7-3F0D-4E4C-B5BD-EC1B739313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Зоненко</Template>
  <TotalTime>2029</TotalTime>
  <Words>276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Microsoft YaHei</vt:lpstr>
      <vt:lpstr>Microsoft YaHei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Ирина Ю. Старовойтова</cp:lastModifiedBy>
  <cp:revision>85</cp:revision>
  <cp:lastPrinted>2023-01-25T06:59:03Z</cp:lastPrinted>
  <dcterms:created xsi:type="dcterms:W3CDTF">2022-08-21T12:58:34Z</dcterms:created>
  <dcterms:modified xsi:type="dcterms:W3CDTF">2023-01-25T07:01:50Z</dcterms:modified>
</cp:coreProperties>
</file>