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450" r:id="rId3"/>
    <p:sldId id="467" r:id="rId4"/>
    <p:sldId id="468" r:id="rId5"/>
    <p:sldId id="465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60" r:id="rId14"/>
  </p:sldIdLst>
  <p:sldSz cx="12192000" cy="6858000"/>
  <p:notesSz cx="6858000" cy="9144000"/>
  <p:embeddedFontLst>
    <p:embeddedFont>
      <p:font typeface="Georgia" pitchFamily="18" charset="0"/>
      <p:regular r:id="rId17"/>
      <p:bold r:id="rId18"/>
      <p:italic r:id="rId19"/>
      <p:boldItalic r:id="rId20"/>
    </p:embeddedFont>
    <p:embeddedFont>
      <p:font typeface="Arial Unicode MS" pitchFamily="34" charset="-128"/>
      <p:regular r:id="rId21"/>
    </p:embeddedFont>
    <p:embeddedFont>
      <p:font typeface="Poppins Light" charset="0"/>
      <p:regular r:id="rId22"/>
      <p:italic r:id="rId23"/>
    </p:embeddedFont>
    <p:embeddedFont>
      <p:font typeface="Poppins SemiBold" charset="0"/>
      <p:bold r:id="rId24"/>
      <p:boldItalic r:id="rId25"/>
    </p:embeddedFont>
    <p:embeddedFont>
      <p:font typeface="맑은 고딕" pitchFamily="34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B"/>
    <a:srgbClr val="2F5CDB"/>
    <a:srgbClr val="3776EC"/>
    <a:srgbClr val="FF0951"/>
    <a:srgbClr val="73D9E0"/>
    <a:srgbClr val="FF5050"/>
    <a:srgbClr val="CC66FF"/>
    <a:srgbClr val="0054F1"/>
    <a:srgbClr val="BDE0F5"/>
    <a:srgbClr val="D7ED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>
        <p:scale>
          <a:sx n="66" d="100"/>
          <a:sy n="66" d="100"/>
        </p:scale>
        <p:origin x="-78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pPr/>
              <a:t>2023-01-25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1.svg"/><Relationship Id="rId5" Type="http://schemas.openxmlformats.org/officeDocument/2006/relationships/image" Target="../media/image2.svg"/><Relationship Id="rId15" Type="http://schemas.openxmlformats.org/officeDocument/2006/relationships/image" Target="../media/image15.sv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7.sv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1.svg"/><Relationship Id="rId17" Type="http://schemas.openxmlformats.org/officeDocument/2006/relationships/image" Target="../media/image12.png"/><Relationship Id="rId2" Type="http://schemas.openxmlformats.org/officeDocument/2006/relationships/image" Target="../media/image22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2.svg"/><Relationship Id="rId1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image" Target="../media/image13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.png"/><Relationship Id="rId18" Type="http://schemas.openxmlformats.org/officeDocument/2006/relationships/image" Target="../media/image17.sv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1.svg"/><Relationship Id="rId17" Type="http://schemas.openxmlformats.org/officeDocument/2006/relationships/image" Target="../media/image12.png"/><Relationship Id="rId2" Type="http://schemas.openxmlformats.org/officeDocument/2006/relationships/image" Target="../media/image21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2.svg"/><Relationship Id="rId1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17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3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18" Type="http://schemas.openxmlformats.org/officeDocument/2006/relationships/image" Target="../media/image17.sv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1.svg"/><Relationship Id="rId1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13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7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7.png"/><Relationship Id="rId14" Type="http://schemas.openxmlformats.org/officeDocument/2006/relationships/image" Target="../media/image15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7.sv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11.svg"/><Relationship Id="rId1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4.png"/><Relationship Id="rId14" Type="http://schemas.openxmlformats.org/officeDocument/2006/relationships/image" Target="../media/image13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png"/><Relationship Id="rId18" Type="http://schemas.openxmlformats.org/officeDocument/2006/relationships/image" Target="../media/image17.sv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11.svg"/><Relationship Id="rId1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2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1.sv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17.png"/><Relationship Id="rId17" Type="http://schemas.openxmlformats.org/officeDocument/2006/relationships/image" Target="../media/image15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sv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17.png"/><Relationship Id="rId17" Type="http://schemas.openxmlformats.org/officeDocument/2006/relationships/image" Target="../media/image15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3.svg"/><Relationship Id="rId10" Type="http://schemas.openxmlformats.org/officeDocument/2006/relationships/image" Target="../media/image5.pn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3.png"/><Relationship Id="rId1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7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5.svg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17" Type="http://schemas.openxmlformats.org/officeDocument/2006/relationships/image" Target="../media/image17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5.svg"/><Relationship Id="rId10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8.png"/><Relationship Id="rId1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0.png"/><Relationship Id="rId18" Type="http://schemas.openxmlformats.org/officeDocument/2006/relationships/image" Target="../media/image17.sv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1.svg"/><Relationship Id="rId1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17" Type="http://schemas.openxmlformats.org/officeDocument/2006/relationships/image" Target="../media/image17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1.sv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5.svg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18" Type="http://schemas.openxmlformats.org/officeDocument/2006/relationships/image" Target="../media/image17.sv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.png"/><Relationship Id="rId18" Type="http://schemas.openxmlformats.org/officeDocument/2006/relationships/image" Target="../media/image17.sv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12" Type="http://schemas.openxmlformats.org/officeDocument/2006/relationships/image" Target="../media/image11.svg"/><Relationship Id="rId1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3.png"/><Relationship Id="rId1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.sv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7.svg"/><Relationship Id="rId2" Type="http://schemas.openxmlformats.org/officeDocument/2006/relationships/image" Target="../media/image16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1.svg"/><Relationship Id="rId5" Type="http://schemas.openxmlformats.org/officeDocument/2006/relationships/image" Target="../media/image2.svg"/><Relationship Id="rId15" Type="http://schemas.openxmlformats.org/officeDocument/2006/relationships/image" Target="../media/image15.sv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sv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openxmlformats.org/officeDocument/2006/relationships/image" Target="../media/image17.png"/><Relationship Id="rId17" Type="http://schemas.openxmlformats.org/officeDocument/2006/relationships/image" Target="../media/image15.svg"/><Relationship Id="rId2" Type="http://schemas.openxmlformats.org/officeDocument/2006/relationships/hyperlink" Target="http://pptmon.com/" TargetMode="External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pptmon.com/" TargetMode="External"/><Relationship Id="rId15" Type="http://schemas.openxmlformats.org/officeDocument/2006/relationships/image" Target="../media/image13.svg"/><Relationship Id="rId10" Type="http://schemas.openxmlformats.org/officeDocument/2006/relationships/image" Target="../media/image5.pn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.sv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7.svg"/><Relationship Id="rId2" Type="http://schemas.openxmlformats.org/officeDocument/2006/relationships/image" Target="../media/image22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1.svg"/><Relationship Id="rId5" Type="http://schemas.openxmlformats.org/officeDocument/2006/relationships/image" Target="../media/image2.svg"/><Relationship Id="rId15" Type="http://schemas.openxmlformats.org/officeDocument/2006/relationships/image" Target="../media/image15.sv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3">
            <a:hlinkClick r:id="rId2"/>
            <a:extLst>
              <a:ext uri="{FF2B5EF4-FFF2-40B4-BE49-F238E27FC236}">
                <a16:creationId xmlns:a16="http://schemas.microsoft.com/office/drawing/2014/main" xmlns="" id="{DB2B8271-0E28-4B5F-B29E-37284AC6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25" name="TextBox 24">
            <a:hlinkClick r:id="rId5"/>
            <a:extLst>
              <a:ext uri="{FF2B5EF4-FFF2-40B4-BE49-F238E27FC236}">
                <a16:creationId xmlns:a16="http://schemas.microsoft.com/office/drawing/2014/main" xmlns="" id="{346A5B39-3E3C-4934-A45E-3EF8D6C25AF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xmlns="" id="{20D49E10-5A51-45FA-AB32-FEF21D7518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xmlns="" id="{50BFBB14-813C-44E5-8F8A-E693AB6230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16600"/>
            <a:ext cx="4165600" cy="1041400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xmlns="" id="{3797E182-356A-46AD-B7B5-31DBBAEBF9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124200" cy="2082800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xmlns="" id="{47E43BB3-39EF-4325-8FC9-98F42334701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600" y="4775200"/>
            <a:ext cx="10414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D43BA8C8-8AB4-4A33-88E1-5E5AA5CD1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C8C7C701-F7EE-427B-A55D-048B57DC61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124200" cy="20828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E48CB0A7-B471-4206-9F19-1CE2640C2C3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9200" y="4775200"/>
            <a:ext cx="2082800" cy="2082800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xmlns="" id="{C5CF7753-CFFB-4836-8EB6-96A28570D8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72000" tIns="1188000" rIns="72000" bIns="36000" anchor="ctr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A0D64890-E30D-4A80-9F23-3A04ACDD73E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31086" y="424887"/>
            <a:ext cx="867858" cy="180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B919157B-6DB8-4EA0-8894-FD0C837F239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698536" y="352887"/>
            <a:ext cx="2821328" cy="14400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9CF3007A-4323-4817-9A9A-46CC90C963F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16200000">
            <a:off x="10931535" y="3345374"/>
            <a:ext cx="1354285" cy="72000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14AC2F36-65C8-4A19-B46C-965F2278EA6A}"/>
              </a:ext>
            </a:extLst>
          </p:cNvPr>
          <p:cNvGrpSpPr/>
          <p:nvPr userDrawn="1"/>
        </p:nvGrpSpPr>
        <p:grpSpPr>
          <a:xfrm>
            <a:off x="6601535" y="5815122"/>
            <a:ext cx="1692000" cy="541538"/>
            <a:chOff x="2742976" y="6029490"/>
            <a:chExt cx="1692000" cy="541538"/>
          </a:xfrm>
        </p:grpSpPr>
        <p:pic>
          <p:nvPicPr>
            <p:cNvPr id="19" name="그래픽 18">
              <a:extLst>
                <a:ext uri="{FF2B5EF4-FFF2-40B4-BE49-F238E27FC236}">
                  <a16:creationId xmlns:a16="http://schemas.microsoft.com/office/drawing/2014/main" xmlns="" id="{C7AA73B8-3DE6-46A5-86AD-B120B4C1D7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xmlns="" id="{E6510B4A-A580-432B-B5EF-5D4BFEEEAF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21" name="그래픽 20">
              <a:extLst>
                <a:ext uri="{FF2B5EF4-FFF2-40B4-BE49-F238E27FC236}">
                  <a16:creationId xmlns:a16="http://schemas.microsoft.com/office/drawing/2014/main" xmlns="" id="{027D7C9D-EE55-45E1-8CC4-A02DB5BFD0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23923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65AA9637-B543-4E06-89E2-D534CF189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509C916F-50B8-447D-92DC-AC77BB487B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92931" y="67468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72000" tIns="1188000" rIns="72000" bIns="36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91D65707-7050-48F5-A68B-811FEC431E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>
          <a:xfrm flipV="1">
            <a:off x="1051429" y="0"/>
            <a:ext cx="2082800" cy="1041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9B8B4D14-FFC3-4EA3-B452-A72423C9F71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400" y="5816600"/>
            <a:ext cx="4165600" cy="1041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E3C0DFA7-AFA4-40CF-869D-108515D31C7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1400" cy="20828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99430302-488B-4BEC-A947-6B17291AB2A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217258" y="157344"/>
            <a:ext cx="867858" cy="18000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2FB6A55C-98CC-4EEE-B345-23913BF821F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5400000">
            <a:off x="2663383" y="1490724"/>
            <a:ext cx="2821328" cy="1440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xmlns="" id="{6A5CFBE6-D3A4-4693-A085-8463C894B36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6200000">
            <a:off x="11281261" y="3392999"/>
            <a:ext cx="1354285" cy="72000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AF1C68A2-76F9-4387-B201-13314658D24A}"/>
              </a:ext>
            </a:extLst>
          </p:cNvPr>
          <p:cNvGrpSpPr/>
          <p:nvPr userDrawn="1"/>
        </p:nvGrpSpPr>
        <p:grpSpPr>
          <a:xfrm>
            <a:off x="1246829" y="5545831"/>
            <a:ext cx="1692000" cy="541538"/>
            <a:chOff x="2742976" y="6029490"/>
            <a:chExt cx="1692000" cy="541538"/>
          </a:xfrm>
        </p:grpSpPr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xmlns="" id="{F0FCB637-8F56-42C1-9DC3-6BB3B01653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21" name="그래픽 20">
              <a:extLst>
                <a:ext uri="{FF2B5EF4-FFF2-40B4-BE49-F238E27FC236}">
                  <a16:creationId xmlns:a16="http://schemas.microsoft.com/office/drawing/2014/main" xmlns="" id="{EA9066C9-14A0-427E-BCBB-09C59753D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22" name="그래픽 21">
              <a:extLst>
                <a:ext uri="{FF2B5EF4-FFF2-40B4-BE49-F238E27FC236}">
                  <a16:creationId xmlns:a16="http://schemas.microsoft.com/office/drawing/2014/main" xmlns="" id="{A798987D-4CF5-4F93-8869-18D0CB0A4B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288113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6C56A934-7E27-47EB-BDCD-7025B15462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18043"/>
            <a:ext cx="6498077" cy="4139957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224B9DA-EDE9-45BF-8562-4EBFAB0849C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10053174" y="-481158"/>
            <a:ext cx="1657667" cy="261998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AD3304DC-D02E-4304-B446-67B698EEF2B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600" y="0"/>
            <a:ext cx="1041400" cy="20828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7CE31347-2B47-43A1-AA47-398FAD333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0" y="4775200"/>
            <a:ext cx="1041400" cy="20828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90E3F4AC-D036-45F4-9D75-6BCFC2759FC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73542" y="166879"/>
            <a:ext cx="867858" cy="18000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322BAF2D-3F73-4D70-9B18-FFA08E3DE7C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5400000">
            <a:off x="10430970" y="5120992"/>
            <a:ext cx="2821328" cy="1440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xmlns="" id="{3B780AB6-7844-4772-8E17-B48AFD261ED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757024" y="245233"/>
            <a:ext cx="1354285" cy="72000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E764B46E-77F6-499A-A88B-BF683ED377F4}"/>
              </a:ext>
            </a:extLst>
          </p:cNvPr>
          <p:cNvGrpSpPr/>
          <p:nvPr userDrawn="1"/>
        </p:nvGrpSpPr>
        <p:grpSpPr>
          <a:xfrm>
            <a:off x="3249038" y="3172922"/>
            <a:ext cx="1692000" cy="541538"/>
            <a:chOff x="2742976" y="6029490"/>
            <a:chExt cx="1692000" cy="541538"/>
          </a:xfrm>
        </p:grpSpPr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xmlns="" id="{8528EF60-15F9-43E8-B656-B23743C4A5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21" name="그래픽 20">
              <a:extLst>
                <a:ext uri="{FF2B5EF4-FFF2-40B4-BE49-F238E27FC236}">
                  <a16:creationId xmlns:a16="http://schemas.microsoft.com/office/drawing/2014/main" xmlns="" id="{D1908731-1BE7-4E89-B1D3-C833591644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22" name="그래픽 21">
              <a:extLst>
                <a:ext uri="{FF2B5EF4-FFF2-40B4-BE49-F238E27FC236}">
                  <a16:creationId xmlns:a16="http://schemas.microsoft.com/office/drawing/2014/main" xmlns="" id="{D4C0CF0B-D668-4789-97C7-235EE7A0B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  <p:sp>
        <p:nvSpPr>
          <p:cNvPr id="26" name="그림 개체 틀 4">
            <a:extLst>
              <a:ext uri="{FF2B5EF4-FFF2-40B4-BE49-F238E27FC236}">
                <a16:creationId xmlns:a16="http://schemas.microsoft.com/office/drawing/2014/main" xmlns="" id="{ACABF217-57E7-4EBD-9EF6-04E6A65E54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534" y="861493"/>
            <a:ext cx="2582933" cy="364486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7" name="그림 개체 틀 4">
            <a:extLst>
              <a:ext uri="{FF2B5EF4-FFF2-40B4-BE49-F238E27FC236}">
                <a16:creationId xmlns:a16="http://schemas.microsoft.com/office/drawing/2014/main" xmlns="" id="{D5634584-7976-42CC-835C-18FC3DCC50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47858" y="861493"/>
            <a:ext cx="2582933" cy="364486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8" name="그림 개체 틀 4">
            <a:extLst>
              <a:ext uri="{FF2B5EF4-FFF2-40B4-BE49-F238E27FC236}">
                <a16:creationId xmlns:a16="http://schemas.microsoft.com/office/drawing/2014/main" xmlns="" id="{2639EA23-4FDD-4C7B-A28A-1AB86F22C4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61209" y="861493"/>
            <a:ext cx="2582933" cy="364486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624719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그림 개체 틀 4">
            <a:extLst>
              <a:ext uri="{FF2B5EF4-FFF2-40B4-BE49-F238E27FC236}">
                <a16:creationId xmlns:a16="http://schemas.microsoft.com/office/drawing/2014/main" xmlns="" id="{5CA8F95D-CD87-45B3-BF45-8857DF6F1D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936733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847BAED3-BAC6-4C1F-9B51-E5BA0A093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22" b="11680"/>
          <a:stretch/>
        </p:blipFill>
        <p:spPr>
          <a:xfrm rot="16200000" flipH="1">
            <a:off x="9006474" y="-1399443"/>
            <a:ext cx="1786083" cy="458497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0DD53DD7-A239-4497-A2BF-C62B4974AAA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600" y="4775200"/>
            <a:ext cx="1041400" cy="2082800"/>
          </a:xfrm>
          <a:prstGeom prst="rect">
            <a:avLst/>
          </a:prstGeom>
        </p:spPr>
      </p:pic>
      <p:pic>
        <p:nvPicPr>
          <p:cNvPr id="59" name="그래픽 58">
            <a:extLst>
              <a:ext uri="{FF2B5EF4-FFF2-40B4-BE49-F238E27FC236}">
                <a16:creationId xmlns:a16="http://schemas.microsoft.com/office/drawing/2014/main" xmlns="" id="{44EB2B63-C40A-4CDA-9D28-4C1042954B9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5400000">
            <a:off x="10248090" y="1655897"/>
            <a:ext cx="2821328" cy="144000"/>
          </a:xfrm>
          <a:prstGeom prst="rect">
            <a:avLst/>
          </a:prstGeom>
        </p:spPr>
      </p:pic>
      <p:grpSp>
        <p:nvGrpSpPr>
          <p:cNvPr id="61" name="그룹 60">
            <a:extLst>
              <a:ext uri="{FF2B5EF4-FFF2-40B4-BE49-F238E27FC236}">
                <a16:creationId xmlns:a16="http://schemas.microsoft.com/office/drawing/2014/main" xmlns="" id="{D605C6D9-19B9-46DF-92D3-0E99606B72D9}"/>
              </a:ext>
            </a:extLst>
          </p:cNvPr>
          <p:cNvGrpSpPr/>
          <p:nvPr userDrawn="1"/>
        </p:nvGrpSpPr>
        <p:grpSpPr>
          <a:xfrm>
            <a:off x="9288155" y="6092490"/>
            <a:ext cx="1692000" cy="541538"/>
            <a:chOff x="2742976" y="6029490"/>
            <a:chExt cx="1692000" cy="541538"/>
          </a:xfrm>
        </p:grpSpPr>
        <p:pic>
          <p:nvPicPr>
            <p:cNvPr id="62" name="그래픽 61">
              <a:extLst>
                <a:ext uri="{FF2B5EF4-FFF2-40B4-BE49-F238E27FC236}">
                  <a16:creationId xmlns:a16="http://schemas.microsoft.com/office/drawing/2014/main" xmlns="" id="{4F0C9B04-29FF-4F17-B816-DF6CEA3B5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63" name="그래픽 62">
              <a:extLst>
                <a:ext uri="{FF2B5EF4-FFF2-40B4-BE49-F238E27FC236}">
                  <a16:creationId xmlns:a16="http://schemas.microsoft.com/office/drawing/2014/main" xmlns="" id="{0FC96349-A593-408F-84A0-00C99CA27E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64" name="그래픽 63">
              <a:extLst>
                <a:ext uri="{FF2B5EF4-FFF2-40B4-BE49-F238E27FC236}">
                  <a16:creationId xmlns:a16="http://schemas.microsoft.com/office/drawing/2014/main" xmlns="" id="{E6A37979-5B81-4C48-863F-032ADEE6FF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111963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DA55D100-7B4B-4C51-AE05-6361A1D0E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75" t="27321" r="19766" b="17562"/>
          <a:stretch/>
        </p:blipFill>
        <p:spPr>
          <a:xfrm flipH="1">
            <a:off x="7757024" y="5038054"/>
            <a:ext cx="4434976" cy="1819946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B407D0D3-C3AA-47F9-99A1-86FB5C7A8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594" r="26673"/>
          <a:stretch/>
        </p:blipFill>
        <p:spPr>
          <a:xfrm flipH="1">
            <a:off x="1" y="1"/>
            <a:ext cx="4981134" cy="1926076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05558EFD-9CD3-4E57-BC23-49D032003F0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4775200"/>
            <a:ext cx="3124200" cy="20828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xmlns="" id="{D2B7719D-906C-43A0-8C67-C81B6909A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0" y="0"/>
            <a:ext cx="2082800" cy="1041400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:a16="http://schemas.microsoft.com/office/drawing/2014/main" xmlns="" id="{E0B908D7-74CE-4411-BA5E-911DF1C6563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14094" y="6517028"/>
            <a:ext cx="867858" cy="180000"/>
          </a:xfrm>
          <a:prstGeom prst="rect">
            <a:avLst/>
          </a:prstGeom>
        </p:spPr>
      </p:pic>
      <p:pic>
        <p:nvPicPr>
          <p:cNvPr id="46" name="그래픽 45">
            <a:extLst>
              <a:ext uri="{FF2B5EF4-FFF2-40B4-BE49-F238E27FC236}">
                <a16:creationId xmlns:a16="http://schemas.microsoft.com/office/drawing/2014/main" xmlns="" id="{5FD16AF1-3050-4FC4-9D21-A199487FB87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5400000">
            <a:off x="10503533" y="1603326"/>
            <a:ext cx="2821328" cy="144000"/>
          </a:xfrm>
          <a:prstGeom prst="rect">
            <a:avLst/>
          </a:prstGeom>
        </p:spPr>
      </p:pic>
      <p:pic>
        <p:nvPicPr>
          <p:cNvPr id="47" name="그래픽 46">
            <a:extLst>
              <a:ext uri="{FF2B5EF4-FFF2-40B4-BE49-F238E27FC236}">
                <a16:creationId xmlns:a16="http://schemas.microsoft.com/office/drawing/2014/main" xmlns="" id="{9038611E-CB1C-4BCF-8444-8BAFAF704FD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682077" y="5598277"/>
            <a:ext cx="1354285" cy="72000"/>
          </a:xfrm>
          <a:prstGeom prst="rect">
            <a:avLst/>
          </a:prstGeom>
        </p:spPr>
      </p:pic>
      <p:grpSp>
        <p:nvGrpSpPr>
          <p:cNvPr id="48" name="그룹 47">
            <a:extLst>
              <a:ext uri="{FF2B5EF4-FFF2-40B4-BE49-F238E27FC236}">
                <a16:creationId xmlns:a16="http://schemas.microsoft.com/office/drawing/2014/main" xmlns="" id="{DD0A7912-63E0-42CA-B79D-9282C7E1252E}"/>
              </a:ext>
            </a:extLst>
          </p:cNvPr>
          <p:cNvGrpSpPr/>
          <p:nvPr userDrawn="1"/>
        </p:nvGrpSpPr>
        <p:grpSpPr>
          <a:xfrm rot="5400000">
            <a:off x="-457011" y="2015476"/>
            <a:ext cx="1692000" cy="541538"/>
            <a:chOff x="2742976" y="6029490"/>
            <a:chExt cx="1692000" cy="541538"/>
          </a:xfrm>
        </p:grpSpPr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xmlns="" id="{F0C2965E-8DD5-4F7B-B9B7-FC85F766E6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50" name="그래픽 49">
              <a:extLst>
                <a:ext uri="{FF2B5EF4-FFF2-40B4-BE49-F238E27FC236}">
                  <a16:creationId xmlns:a16="http://schemas.microsoft.com/office/drawing/2014/main" xmlns="" id="{BC656570-575A-48EC-8062-14CC4FC9C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51" name="그래픽 50">
              <a:extLst>
                <a:ext uri="{FF2B5EF4-FFF2-40B4-BE49-F238E27FC236}">
                  <a16:creationId xmlns:a16="http://schemas.microsoft.com/office/drawing/2014/main" xmlns="" id="{7F3DDB75-C99C-48D3-8900-B612F67E77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  <p:sp>
        <p:nvSpPr>
          <p:cNvPr id="52" name="그림 개체 틀 17">
            <a:extLst>
              <a:ext uri="{FF2B5EF4-FFF2-40B4-BE49-F238E27FC236}">
                <a16:creationId xmlns:a16="http://schemas.microsoft.com/office/drawing/2014/main" xmlns="" id="{5FE4B270-1F55-417B-9689-3E718E3AE98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48141" y="2302680"/>
            <a:ext cx="4153481" cy="41534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3" name="그림 개체 틀 17">
            <a:extLst>
              <a:ext uri="{FF2B5EF4-FFF2-40B4-BE49-F238E27FC236}">
                <a16:creationId xmlns:a16="http://schemas.microsoft.com/office/drawing/2014/main" xmlns="" id="{07735BE0-E638-4E0D-8522-3A0AC553D2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68032" y="401843"/>
            <a:ext cx="2900160" cy="290015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814499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40E1644B-CEF4-4F61-9F25-3C9514677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61" t="10053" r="43032" b="9948"/>
          <a:stretch/>
        </p:blipFill>
        <p:spPr>
          <a:xfrm>
            <a:off x="0" y="-1"/>
            <a:ext cx="3365770" cy="548640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5B3C396E-ADAD-49B8-B1AA-ABB6EAA83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95" t="71206" r="4309"/>
          <a:stretch/>
        </p:blipFill>
        <p:spPr>
          <a:xfrm>
            <a:off x="6669456" y="4883284"/>
            <a:ext cx="5522544" cy="197471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0EDAC4DC-C050-4307-A4E0-7603AD092A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11150600" y="4775200"/>
            <a:ext cx="1041400" cy="20828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4BF5EB26-34B1-4BEF-8B48-BAD834F29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 rot="5400000">
            <a:off x="520700" y="-520699"/>
            <a:ext cx="1041400" cy="2082800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xmlns="" id="{8BB86FA9-570F-4000-A854-9A87628849A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497912" y="172118"/>
            <a:ext cx="867858" cy="180000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xmlns="" id="{4A4BD2C9-959B-44F4-8C16-62364542FCD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5400000">
            <a:off x="-1052260" y="5088364"/>
            <a:ext cx="2821328" cy="144000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xmlns="" id="{8098428D-262F-479C-8629-22CBAE03D4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515787" y="6595882"/>
            <a:ext cx="1354285" cy="72000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CCE72528-B6B2-423E-8420-446933137ACE}"/>
              </a:ext>
            </a:extLst>
          </p:cNvPr>
          <p:cNvGrpSpPr/>
          <p:nvPr userDrawn="1"/>
        </p:nvGrpSpPr>
        <p:grpSpPr>
          <a:xfrm>
            <a:off x="10192930" y="262118"/>
            <a:ext cx="1692000" cy="541538"/>
            <a:chOff x="2742976" y="6029490"/>
            <a:chExt cx="1692000" cy="541538"/>
          </a:xfrm>
        </p:grpSpPr>
        <p:pic>
          <p:nvPicPr>
            <p:cNvPr id="25" name="그래픽 24">
              <a:extLst>
                <a:ext uri="{FF2B5EF4-FFF2-40B4-BE49-F238E27FC236}">
                  <a16:creationId xmlns:a16="http://schemas.microsoft.com/office/drawing/2014/main" xmlns="" id="{007AB1F4-D42D-42F1-92D6-CBEE449B0E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xmlns="" id="{E1A999FD-1686-4833-9FE0-94F718A4F5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xmlns="" id="{A2B38283-EA12-4A50-AD9B-6380B5D683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  <p:sp>
        <p:nvSpPr>
          <p:cNvPr id="28" name="그림 개체 틀 4">
            <a:extLst>
              <a:ext uri="{FF2B5EF4-FFF2-40B4-BE49-F238E27FC236}">
                <a16:creationId xmlns:a16="http://schemas.microsoft.com/office/drawing/2014/main" xmlns="" id="{ABA491A3-856B-42BA-9A11-56E9FEFC77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3662" y="1827027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9" name="그림 개체 틀 4">
            <a:extLst>
              <a:ext uri="{FF2B5EF4-FFF2-40B4-BE49-F238E27FC236}">
                <a16:creationId xmlns:a16="http://schemas.microsoft.com/office/drawing/2014/main" xmlns="" id="{F0144FA6-5442-41E6-891A-A95C9F13E9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49740" y="1827027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421790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B550EC27-BB73-454A-973F-B6C02807EE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3988340" cy="142586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BC7E5C9-9E38-4C4E-886E-1D8DC806F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46729"/>
          <a:stretch/>
        </p:blipFill>
        <p:spPr>
          <a:xfrm flipH="1" flipV="1">
            <a:off x="8534400" y="2995939"/>
            <a:ext cx="3657600" cy="386206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783C3FEA-2E52-443E-BB9B-8238CD8D08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11150600" y="0"/>
            <a:ext cx="1041400" cy="20828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1C0E69F8-1F97-43C4-9258-66019C83A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0" y="5816600"/>
            <a:ext cx="2082800" cy="1041400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xmlns="" id="{F92B25C7-0588-4FC4-9B6D-0ED259AA37C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6200000">
            <a:off x="-169428" y="5124290"/>
            <a:ext cx="867858" cy="180000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xmlns="" id="{E7EDEBBC-6064-4B68-9E8E-A41BB74E0B0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108195" y="6342275"/>
            <a:ext cx="2821328" cy="144000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xmlns="" id="{ED27C33D-3BF6-4F72-A2FE-1EF68F08497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6200000">
            <a:off x="-168873" y="4744360"/>
            <a:ext cx="1354285" cy="72000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14AE3621-AB3D-408E-91FE-34DE9864EFDD}"/>
              </a:ext>
            </a:extLst>
          </p:cNvPr>
          <p:cNvGrpSpPr/>
          <p:nvPr userDrawn="1"/>
        </p:nvGrpSpPr>
        <p:grpSpPr>
          <a:xfrm rot="16200000">
            <a:off x="10812754" y="3008073"/>
            <a:ext cx="1692000" cy="541538"/>
            <a:chOff x="2742976" y="6029490"/>
            <a:chExt cx="1692000" cy="541538"/>
          </a:xfrm>
        </p:grpSpPr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xmlns="" id="{BCF3A9FE-E6F8-4C81-BE9E-2DA6137AA4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xmlns="" id="{E0AAB905-D029-4043-BB19-06960263C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xmlns="" id="{8325F886-FCC1-4E41-8D92-EC7AA8A740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  <p:sp>
        <p:nvSpPr>
          <p:cNvPr id="30" name="그림 개체 틀 2">
            <a:extLst>
              <a:ext uri="{FF2B5EF4-FFF2-40B4-BE49-F238E27FC236}">
                <a16:creationId xmlns:a16="http://schemas.microsoft.com/office/drawing/2014/main" xmlns="" id="{F5D0A669-5B02-4972-8FDD-AC77993D53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1400" y="550334"/>
            <a:ext cx="10109200" cy="287866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92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120646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C8DC9188-8B2D-4B63-86A5-15BC2E9475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543689" y="4209690"/>
            <a:ext cx="2052536" cy="324408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3697D150-A764-401E-BF5D-7A449B160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600"/>
          <a:stretch/>
        </p:blipFill>
        <p:spPr>
          <a:xfrm>
            <a:off x="0" y="0"/>
            <a:ext cx="1487455" cy="3429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2758D05C-7974-41FF-8A80-E4537F1FF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 flipH="1">
            <a:off x="11150600" y="0"/>
            <a:ext cx="1041400" cy="20828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8BD077D7-E17E-44BA-88D4-B23DDDD84F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 rot="16200000" flipH="1">
            <a:off x="520701" y="5295900"/>
            <a:ext cx="1041400" cy="208280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xmlns="" id="{34DB59AE-E41D-49E4-80A4-5D22DE6F11E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6200000">
            <a:off x="11563768" y="2920202"/>
            <a:ext cx="867858" cy="1800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xmlns="" id="{13DBDF00-1FD4-43A2-A5D7-625EE55A891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28191" y="221732"/>
            <a:ext cx="2821328" cy="1440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08416652-8C1A-4181-B2E8-C09CC332AA2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0800000">
            <a:off x="10643412" y="6572761"/>
            <a:ext cx="1354285" cy="72000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1CF29A62-5D08-4706-BB1E-5FBF39B8F852}"/>
              </a:ext>
            </a:extLst>
          </p:cNvPr>
          <p:cNvGrpSpPr/>
          <p:nvPr userDrawn="1"/>
        </p:nvGrpSpPr>
        <p:grpSpPr>
          <a:xfrm rot="16200000">
            <a:off x="-338662" y="4352031"/>
            <a:ext cx="1692000" cy="541538"/>
            <a:chOff x="2742976" y="6029490"/>
            <a:chExt cx="1692000" cy="541538"/>
          </a:xfrm>
        </p:grpSpPr>
        <p:pic>
          <p:nvPicPr>
            <p:cNvPr id="17" name="그래픽 16">
              <a:extLst>
                <a:ext uri="{FF2B5EF4-FFF2-40B4-BE49-F238E27FC236}">
                  <a16:creationId xmlns:a16="http://schemas.microsoft.com/office/drawing/2014/main" xmlns="" id="{1C648DB8-F349-43D3-969A-585F0FF324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18" name="그래픽 17">
              <a:extLst>
                <a:ext uri="{FF2B5EF4-FFF2-40B4-BE49-F238E27FC236}">
                  <a16:creationId xmlns:a16="http://schemas.microsoft.com/office/drawing/2014/main" xmlns="" id="{EFBA0559-D0A9-49A0-911E-5498B9FE78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19" name="그래픽 18">
              <a:extLst>
                <a:ext uri="{FF2B5EF4-FFF2-40B4-BE49-F238E27FC236}">
                  <a16:creationId xmlns:a16="http://schemas.microsoft.com/office/drawing/2014/main" xmlns="" id="{4290BB5C-023C-4FC2-A208-BA7952DFB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364627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39DCAE96-2BFF-4A92-AD36-0BA29C0F4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73" b="7003"/>
          <a:stretch/>
        </p:blipFill>
        <p:spPr>
          <a:xfrm flipH="1" flipV="1">
            <a:off x="8813260" y="0"/>
            <a:ext cx="3378740" cy="241036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752E30B4-FA80-4392-9B58-1C24D8848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801"/>
          <a:stretch/>
        </p:blipFill>
        <p:spPr>
          <a:xfrm flipH="1">
            <a:off x="-1" y="3622884"/>
            <a:ext cx="3463047" cy="323511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C306E7E6-3684-43E7-80A2-CC0E5C753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 rot="16200000">
            <a:off x="1562100" y="-520699"/>
            <a:ext cx="1041400" cy="20828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B0AD8431-BB16-4D6E-8B62-95D7B63CE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11150600" y="4775200"/>
            <a:ext cx="1041400" cy="20828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40F0763E-D982-45D3-8046-D008F85B8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 rot="5400000">
            <a:off x="9588500" y="5295900"/>
            <a:ext cx="1041400" cy="20828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690A16B0-088F-4E74-BB2D-3796AA541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0" y="0"/>
            <a:ext cx="1041400" cy="208280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6587BC54-8822-4651-B4C4-4CCFC97A0F1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6200000">
            <a:off x="2877397" y="517471"/>
            <a:ext cx="867858" cy="180000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xmlns="" id="{442F73A4-4CB9-4642-9151-2E3389DF398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137015" y="173542"/>
            <a:ext cx="2821328" cy="144000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xmlns="" id="{6B69E01B-91E3-456C-A122-9573924C570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16200000">
            <a:off x="-156443" y="5780599"/>
            <a:ext cx="1354285" cy="72000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C0C43F9A-2A1A-416F-B73E-C16A372477A0}"/>
              </a:ext>
            </a:extLst>
          </p:cNvPr>
          <p:cNvGrpSpPr/>
          <p:nvPr userDrawn="1"/>
        </p:nvGrpSpPr>
        <p:grpSpPr>
          <a:xfrm rot="16200000">
            <a:off x="10895574" y="3344809"/>
            <a:ext cx="1692000" cy="541538"/>
            <a:chOff x="2742976" y="6029490"/>
            <a:chExt cx="1692000" cy="541538"/>
          </a:xfrm>
        </p:grpSpPr>
        <p:pic>
          <p:nvPicPr>
            <p:cNvPr id="23" name="그래픽 22">
              <a:extLst>
                <a:ext uri="{FF2B5EF4-FFF2-40B4-BE49-F238E27FC236}">
                  <a16:creationId xmlns:a16="http://schemas.microsoft.com/office/drawing/2014/main" xmlns="" id="{8FF9EEA1-0DBC-4E7F-BAD6-9068C3680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24" name="그래픽 23">
              <a:extLst>
                <a:ext uri="{FF2B5EF4-FFF2-40B4-BE49-F238E27FC236}">
                  <a16:creationId xmlns:a16="http://schemas.microsoft.com/office/drawing/2014/main" xmlns="" id="{D6495B4C-67A7-41ED-BEAC-B7AC78A44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25" name="그래픽 24">
              <a:extLst>
                <a:ext uri="{FF2B5EF4-FFF2-40B4-BE49-F238E27FC236}">
                  <a16:creationId xmlns:a16="http://schemas.microsoft.com/office/drawing/2014/main" xmlns="" id="{B2F4F609-3618-4EFA-A3C9-C6514C1771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688423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261136C-2AD4-4385-A6D1-37EBD48A6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081"/>
          <a:stretch/>
        </p:blipFill>
        <p:spPr>
          <a:xfrm flipH="1">
            <a:off x="0" y="0"/>
            <a:ext cx="4572000" cy="240658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F0DA5ACC-CCF1-42A5-A01E-B08164074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10" t="49594" r="26673" b="36621"/>
          <a:stretch/>
        </p:blipFill>
        <p:spPr>
          <a:xfrm flipH="1">
            <a:off x="4813806" y="5912659"/>
            <a:ext cx="7378194" cy="94534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0AB15BF3-3C45-4A7F-B61B-E75C2D165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0" y="0"/>
            <a:ext cx="2082800" cy="10414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4D076F22-7F89-4C45-96E0-F920CE2EA4A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600" y="4775200"/>
            <a:ext cx="1041400" cy="20828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866DA77F-3BD0-47FB-AF20-38AA888E7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0" y="1041400"/>
            <a:ext cx="1041400" cy="20828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7AD08265-E4C6-41F2-9E28-A8FCBA93A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9067800" y="5816600"/>
            <a:ext cx="2082800" cy="104140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FC48130E-479C-4617-8442-0EECEEAB61C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356146" y="196972"/>
            <a:ext cx="867858" cy="18000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xmlns="" id="{72F84E55-B7B0-44DA-9A65-F107308D49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5400000">
            <a:off x="10248090" y="1655897"/>
            <a:ext cx="2821328" cy="144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xmlns="" id="{AFF1141C-ECFB-48EE-B297-EEA239D6460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757025" y="496887"/>
            <a:ext cx="1354285" cy="72000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24A8CBF7-8670-4A1F-9124-F6316917A5AC}"/>
              </a:ext>
            </a:extLst>
          </p:cNvPr>
          <p:cNvGrpSpPr/>
          <p:nvPr userDrawn="1"/>
        </p:nvGrpSpPr>
        <p:grpSpPr>
          <a:xfrm>
            <a:off x="2742976" y="6029490"/>
            <a:ext cx="1692000" cy="541538"/>
            <a:chOff x="2742976" y="6029490"/>
            <a:chExt cx="1692000" cy="541538"/>
          </a:xfrm>
        </p:grpSpPr>
        <p:pic>
          <p:nvPicPr>
            <p:cNvPr id="30" name="그래픽 29">
              <a:extLst>
                <a:ext uri="{FF2B5EF4-FFF2-40B4-BE49-F238E27FC236}">
                  <a16:creationId xmlns:a16="http://schemas.microsoft.com/office/drawing/2014/main" xmlns="" id="{2CA3B25C-E5CD-45EC-9BA0-881BBE6E05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31" name="그래픽 30">
              <a:extLst>
                <a:ext uri="{FF2B5EF4-FFF2-40B4-BE49-F238E27FC236}">
                  <a16:creationId xmlns:a16="http://schemas.microsoft.com/office/drawing/2014/main" xmlns="" id="{EC5C1441-1C29-4A07-A00C-CC2EF0C24D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xmlns="" id="{39042853-199D-426A-8EA8-466EAD558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47974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3">
            <a:hlinkClick r:id="rId2"/>
            <a:extLst>
              <a:ext uri="{FF2B5EF4-FFF2-40B4-BE49-F238E27FC236}">
                <a16:creationId xmlns:a16="http://schemas.microsoft.com/office/drawing/2014/main" xmlns="" id="{DB2B8271-0E28-4B5F-B29E-37284AC6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25" name="TextBox 24">
            <a:hlinkClick r:id="rId5"/>
            <a:extLst>
              <a:ext uri="{FF2B5EF4-FFF2-40B4-BE49-F238E27FC236}">
                <a16:creationId xmlns:a16="http://schemas.microsoft.com/office/drawing/2014/main" xmlns="" id="{346A5B39-3E3C-4934-A45E-3EF8D6C25AF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A22FF6B1-B734-4963-96D7-6CDC89CD48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18E08A26-A87B-4F34-BD75-E893E52700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9200" y="0"/>
            <a:ext cx="2082800" cy="20828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BE63F9BC-8652-42D1-BF5D-492990B7AB7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75200"/>
            <a:ext cx="2082800" cy="208280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xmlns="" id="{15583B43-5972-4A78-90D2-81E36BF059A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98462" y="417537"/>
            <a:ext cx="1285875" cy="266700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xmlns="" id="{5D0B1BD9-C4FB-4E9D-B98D-A8AD32A8079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5400000">
            <a:off x="10248090" y="5034364"/>
            <a:ext cx="2821328" cy="144000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xmlns="" id="{6A74C845-1D06-44EA-B4FD-A2C6C2690E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757024" y="496887"/>
            <a:ext cx="2031428" cy="10800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066F9418-FAE7-47DD-A6B7-3358727C077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742976" y="6517028"/>
            <a:ext cx="1692000" cy="5400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xmlns="" id="{4E7A788E-0894-4DC6-931C-FD8DDB94FBF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742976" y="6273259"/>
            <a:ext cx="1692000" cy="54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xmlns="" id="{A52A6EF8-9BEE-49D0-8052-5E3E821522D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742976" y="6029490"/>
            <a:ext cx="1692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84449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7C4E2B18-7591-43DF-8E9B-0BE8C868A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546"/>
          <a:stretch/>
        </p:blipFill>
        <p:spPr>
          <a:xfrm flipV="1">
            <a:off x="1635303" y="-1"/>
            <a:ext cx="10556697" cy="126559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3F4C6CCA-3C4A-4E08-A72D-B62562C20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14" t="87037" r="33875"/>
          <a:stretch/>
        </p:blipFill>
        <p:spPr>
          <a:xfrm>
            <a:off x="0" y="5969000"/>
            <a:ext cx="4434976" cy="889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6EBE4A5A-C6E8-4255-B9C0-7B2ABFF957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124200" cy="20828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3B1617B9-30F2-4D9D-AA8F-3D25E5EE3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11150600" y="4775200"/>
            <a:ext cx="1041400" cy="20828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8D200C13-C05B-44B1-98C2-4E980D068A9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6200000">
            <a:off x="10382902" y="6160529"/>
            <a:ext cx="867858" cy="180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4F9469AC-46CB-45CF-9A0D-919D0AD720B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146033" y="173542"/>
            <a:ext cx="2821328" cy="14400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67FA5278-F992-4367-8C6B-EE1DC9E8BC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92595" y="1193591"/>
            <a:ext cx="1354285" cy="72000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69463F2D-69E1-40F2-999E-4B0F4979E636}"/>
              </a:ext>
            </a:extLst>
          </p:cNvPr>
          <p:cNvGrpSpPr/>
          <p:nvPr userDrawn="1"/>
        </p:nvGrpSpPr>
        <p:grpSpPr>
          <a:xfrm rot="16200000">
            <a:off x="-231230" y="5423099"/>
            <a:ext cx="1692000" cy="541538"/>
            <a:chOff x="2742976" y="6029490"/>
            <a:chExt cx="1692000" cy="541538"/>
          </a:xfrm>
        </p:grpSpPr>
        <p:pic>
          <p:nvPicPr>
            <p:cNvPr id="19" name="그래픽 18">
              <a:extLst>
                <a:ext uri="{FF2B5EF4-FFF2-40B4-BE49-F238E27FC236}">
                  <a16:creationId xmlns:a16="http://schemas.microsoft.com/office/drawing/2014/main" xmlns="" id="{0A2EA922-700C-40A4-A3F8-CB7338642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xmlns="" id="{ED161AA7-8B7B-42F1-944A-6AD2AFBCE6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21" name="그래픽 20">
              <a:extLst>
                <a:ext uri="{FF2B5EF4-FFF2-40B4-BE49-F238E27FC236}">
                  <a16:creationId xmlns:a16="http://schemas.microsoft.com/office/drawing/2014/main" xmlns="" id="{032949F7-C306-4F24-8EE9-0AB6323B0C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239742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1658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462AC0D7-9EA6-402F-AB8B-736EC7468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C587CF68-4616-4BDB-B2BF-2FF7DA3ECFE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3">
            <a:hlinkClick r:id="rId2"/>
            <a:extLst>
              <a:ext uri="{FF2B5EF4-FFF2-40B4-BE49-F238E27FC236}">
                <a16:creationId xmlns:a16="http://schemas.microsoft.com/office/drawing/2014/main" xmlns="" id="{DB2B8271-0E28-4B5F-B29E-37284AC6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25" name="TextBox 24">
            <a:hlinkClick r:id="rId5"/>
            <a:extLst>
              <a:ext uri="{FF2B5EF4-FFF2-40B4-BE49-F238E27FC236}">
                <a16:creationId xmlns:a16="http://schemas.microsoft.com/office/drawing/2014/main" xmlns="" id="{346A5B39-3E3C-4934-A45E-3EF8D6C25AF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48C8A73-F864-45B1-9FE4-1A0083CDAE5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646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81BB0FD7-5277-4C28-9F70-9B3D4F48BF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9200" y="4775200"/>
            <a:ext cx="2082800" cy="20828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4119B7A9-1C3B-4160-9EC3-D5E57073E7D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400" y="4775200"/>
            <a:ext cx="3124200" cy="20828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ABC2487A-10E9-4BD8-8E47-2050F5C27D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75200"/>
            <a:ext cx="1041400" cy="20828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9FB30374-4EF5-4582-9689-96DC1AF86C9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flipV="1">
            <a:off x="1041400" y="5357156"/>
            <a:ext cx="1285875" cy="2667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BE405855-1FC3-41A1-AA14-0373B4D79D8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6200000" flipV="1">
            <a:off x="10248090" y="1810201"/>
            <a:ext cx="2821328" cy="14400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7BFF0FBB-B059-4033-82E3-68FD3229973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flipV="1">
            <a:off x="7477891" y="6383678"/>
            <a:ext cx="2031428" cy="10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A2F167EC-1BF6-4619-A69F-DBD844994816}"/>
              </a:ext>
            </a:extLst>
          </p:cNvPr>
          <p:cNvGrpSpPr/>
          <p:nvPr userDrawn="1"/>
        </p:nvGrpSpPr>
        <p:grpSpPr>
          <a:xfrm>
            <a:off x="298159" y="417537"/>
            <a:ext cx="1692000" cy="541538"/>
            <a:chOff x="2742976" y="417537"/>
            <a:chExt cx="1692000" cy="541538"/>
          </a:xfrm>
        </p:grpSpPr>
        <p:pic>
          <p:nvPicPr>
            <p:cNvPr id="18" name="그래픽 17">
              <a:extLst>
                <a:ext uri="{FF2B5EF4-FFF2-40B4-BE49-F238E27FC236}">
                  <a16:creationId xmlns:a16="http://schemas.microsoft.com/office/drawing/2014/main" xmlns="" id="{6AAEB1D8-520D-450A-8829-F0F8330B72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 flipV="1">
              <a:off x="2742976" y="417537"/>
              <a:ext cx="1692000" cy="54000"/>
            </a:xfrm>
            <a:prstGeom prst="rect">
              <a:avLst/>
            </a:prstGeom>
          </p:spPr>
        </p:pic>
        <p:pic>
          <p:nvPicPr>
            <p:cNvPr id="19" name="그래픽 18">
              <a:extLst>
                <a:ext uri="{FF2B5EF4-FFF2-40B4-BE49-F238E27FC236}">
                  <a16:creationId xmlns:a16="http://schemas.microsoft.com/office/drawing/2014/main" xmlns="" id="{4EE2747F-878A-4288-A5AE-C60812ECA6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 flipV="1">
              <a:off x="2742976" y="661306"/>
              <a:ext cx="1692000" cy="54000"/>
            </a:xfrm>
            <a:prstGeom prst="rect">
              <a:avLst/>
            </a:prstGeom>
          </p:spPr>
        </p:pic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xmlns="" id="{6B2FC531-3697-4272-8A12-A4B130201B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 flipV="1">
              <a:off x="2742976" y="905075"/>
              <a:ext cx="1692000" cy="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63369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3">
            <a:hlinkClick r:id="rId2"/>
            <a:extLst>
              <a:ext uri="{FF2B5EF4-FFF2-40B4-BE49-F238E27FC236}">
                <a16:creationId xmlns:a16="http://schemas.microsoft.com/office/drawing/2014/main" xmlns="" id="{DB2B8271-0E28-4B5F-B29E-37284AC6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25" name="TextBox 24">
            <a:hlinkClick r:id="rId5"/>
            <a:extLst>
              <a:ext uri="{FF2B5EF4-FFF2-40B4-BE49-F238E27FC236}">
                <a16:creationId xmlns:a16="http://schemas.microsoft.com/office/drawing/2014/main" xmlns="" id="{346A5B39-3E3C-4934-A45E-3EF8D6C25AF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3773F02F-9684-4AC0-933B-CCCB5842135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B4A879F-D97A-4DE9-A3F6-E93984A0058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165600" cy="1041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2E1A875B-BF8C-4152-8FFC-EAB151B5E36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109200" y="4775200"/>
            <a:ext cx="2082800" cy="20828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ECD2E534-C4ED-4F71-A101-7BDE28AF75C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98462" y="1218210"/>
            <a:ext cx="1285875" cy="26670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xmlns="" id="{ABB036AE-C1DA-4A66-9CEA-4F1E961D8C1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5400000">
            <a:off x="8332663" y="5088364"/>
            <a:ext cx="2821328" cy="1440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xmlns="" id="{1D05667E-201E-454C-81AC-1EC55C9C169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5400000">
            <a:off x="10777824" y="1317886"/>
            <a:ext cx="2031428" cy="10800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37F649BE-3149-48D4-9344-3EBAF2C681B0}"/>
              </a:ext>
            </a:extLst>
          </p:cNvPr>
          <p:cNvGrpSpPr/>
          <p:nvPr userDrawn="1"/>
        </p:nvGrpSpPr>
        <p:grpSpPr>
          <a:xfrm>
            <a:off x="390800" y="6029490"/>
            <a:ext cx="1692000" cy="541538"/>
            <a:chOff x="2742976" y="6029490"/>
            <a:chExt cx="1692000" cy="541538"/>
          </a:xfrm>
        </p:grpSpPr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xmlns="" id="{76F9BDB0-6C03-4056-893B-EE68A2567D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xmlns="" id="{739AAD23-A74E-45AC-A231-22DF9C1ACD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17" name="그래픽 16">
              <a:extLst>
                <a:ext uri="{FF2B5EF4-FFF2-40B4-BE49-F238E27FC236}">
                  <a16:creationId xmlns:a16="http://schemas.microsoft.com/office/drawing/2014/main" xmlns="" id="{56DF192C-6046-422E-A7BC-9BD65BCA2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020867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A1427C74-0623-4227-9533-2E59B517F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766"/>
          <a:stretch/>
        </p:blipFill>
        <p:spPr>
          <a:xfrm flipH="1">
            <a:off x="0" y="0"/>
            <a:ext cx="1491574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08FFB23F-52BF-4FDF-B0E9-D43B126E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022"/>
          <a:stretch/>
        </p:blipFill>
        <p:spPr>
          <a:xfrm>
            <a:off x="4085617" y="5331937"/>
            <a:ext cx="8106383" cy="152606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6BCC0E2D-25C4-4D90-90A7-1F4AF9506A9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3124200" cy="20828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737EA971-D94D-40D9-B71E-4013AD6910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109200" y="4775200"/>
            <a:ext cx="2082800" cy="208280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xmlns="" id="{0B17E61F-69F7-46C3-80C8-1DCC32FA0DC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98463" y="1264560"/>
            <a:ext cx="867858" cy="1800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xmlns="" id="{8A22776E-33AE-47E2-AE14-3AA33C161B5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5400000">
            <a:off x="10248090" y="1655897"/>
            <a:ext cx="2821328" cy="14400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xmlns="" id="{DC0B51E4-E8CA-4131-8F61-635DB854B16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408474" y="245233"/>
            <a:ext cx="1354285" cy="7200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FFB80EF5-05F6-42A3-B16A-E1CC54C7C41F}"/>
              </a:ext>
            </a:extLst>
          </p:cNvPr>
          <p:cNvGrpSpPr/>
          <p:nvPr userDrawn="1"/>
        </p:nvGrpSpPr>
        <p:grpSpPr>
          <a:xfrm>
            <a:off x="227826" y="6183494"/>
            <a:ext cx="1692000" cy="541538"/>
            <a:chOff x="2742976" y="6029490"/>
            <a:chExt cx="1692000" cy="541538"/>
          </a:xfrm>
        </p:grpSpPr>
        <p:pic>
          <p:nvPicPr>
            <p:cNvPr id="30" name="그래픽 29">
              <a:extLst>
                <a:ext uri="{FF2B5EF4-FFF2-40B4-BE49-F238E27FC236}">
                  <a16:creationId xmlns:a16="http://schemas.microsoft.com/office/drawing/2014/main" xmlns="" id="{DFF47F21-1E4C-4209-B3F8-214DB5448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31" name="그래픽 30">
              <a:extLst>
                <a:ext uri="{FF2B5EF4-FFF2-40B4-BE49-F238E27FC236}">
                  <a16:creationId xmlns:a16="http://schemas.microsoft.com/office/drawing/2014/main" xmlns="" id="{069F81D5-9A5E-4A0A-B883-9EE66D67C2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xmlns="" id="{C45AB4CC-4E9D-4868-8D15-C2290C29F6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643972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45C74B30-A765-4F2C-AEAD-2F8E1C8BEB5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10940" y="1"/>
            <a:ext cx="6481059" cy="231703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3DBC7E79-8AB5-45B8-BE26-7F92E87073E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16356"/>
            <a:ext cx="1544831" cy="244164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8FF1C6FB-2CA7-475F-927F-99FADDD640D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26400" y="0"/>
            <a:ext cx="4165600" cy="1041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39011962-516B-4B7D-9968-F183323550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398260" y="4775200"/>
            <a:ext cx="2082800" cy="20828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F1B93DC4-2BFF-4473-8045-CABDC8D68B7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54084" y="225032"/>
            <a:ext cx="867858" cy="18000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C3A58C75-709A-4A41-899B-35E7CC0F17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5400000">
            <a:off x="10248090" y="3357000"/>
            <a:ext cx="2821328" cy="1440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xmlns="" id="{DAE771CD-30E6-4909-AAF6-51991AF70B4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161714" y="660516"/>
            <a:ext cx="1354285" cy="72000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FA831E41-E433-47B4-A1F7-899E51EA2002}"/>
              </a:ext>
            </a:extLst>
          </p:cNvPr>
          <p:cNvGrpSpPr/>
          <p:nvPr userDrawn="1"/>
        </p:nvGrpSpPr>
        <p:grpSpPr>
          <a:xfrm>
            <a:off x="9894754" y="5545831"/>
            <a:ext cx="1692000" cy="541538"/>
            <a:chOff x="2742976" y="6029490"/>
            <a:chExt cx="1692000" cy="541538"/>
          </a:xfrm>
        </p:grpSpPr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xmlns="" id="{885F81E8-0084-4D3E-BB0E-FA906BEDCF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21" name="그래픽 20">
              <a:extLst>
                <a:ext uri="{FF2B5EF4-FFF2-40B4-BE49-F238E27FC236}">
                  <a16:creationId xmlns:a16="http://schemas.microsoft.com/office/drawing/2014/main" xmlns="" id="{4AF8CFB7-7CD2-470C-A744-F638AF583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22" name="그래픽 21">
              <a:extLst>
                <a:ext uri="{FF2B5EF4-FFF2-40B4-BE49-F238E27FC236}">
                  <a16:creationId xmlns:a16="http://schemas.microsoft.com/office/drawing/2014/main" xmlns="" id="{2500121E-0BDD-464B-9BAA-17BD40CCCB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  <p:sp>
        <p:nvSpPr>
          <p:cNvPr id="4" name="그림 개체 틀 4">
            <a:extLst>
              <a:ext uri="{FF2B5EF4-FFF2-40B4-BE49-F238E27FC236}">
                <a16:creationId xmlns:a16="http://schemas.microsoft.com/office/drawing/2014/main" xmlns="" id="{7368FD82-7027-4D86-A7BB-62552D1C51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060" y="1228437"/>
            <a:ext cx="4416786" cy="4416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198143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F849ABF-7834-49BC-AF81-E44EF34ADA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303" y="0"/>
            <a:ext cx="10556697" cy="6858000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EF376BF8-C722-4AE1-AC84-8799C79C9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76"/>
          <a:stretch/>
        </p:blipFill>
        <p:spPr>
          <a:xfrm flipH="1">
            <a:off x="0" y="0"/>
            <a:ext cx="1039813" cy="20828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A27B085B-908E-40A0-87CF-6C8DB2E9F2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150600" y="4775200"/>
            <a:ext cx="1041400" cy="20828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xmlns="" id="{1C89B04A-E1EB-4E08-8732-E7629FFF228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84997" y="6481028"/>
            <a:ext cx="867858" cy="1800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D2323626-25F6-4DAE-B5B1-6F4F4FBC5E1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5400000">
            <a:off x="-1244380" y="3629076"/>
            <a:ext cx="2821328" cy="14400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54DD7574-6E61-47AC-ADEA-02B7A7B563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5400000">
            <a:off x="11185728" y="977313"/>
            <a:ext cx="1354285" cy="72000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E4BD0401-A8FF-4172-BA21-A735E094F9F8}"/>
              </a:ext>
            </a:extLst>
          </p:cNvPr>
          <p:cNvGrpSpPr/>
          <p:nvPr userDrawn="1"/>
        </p:nvGrpSpPr>
        <p:grpSpPr>
          <a:xfrm>
            <a:off x="1089162" y="188618"/>
            <a:ext cx="1692000" cy="541538"/>
            <a:chOff x="2742976" y="6029490"/>
            <a:chExt cx="1692000" cy="541538"/>
          </a:xfrm>
        </p:grpSpPr>
        <p:pic>
          <p:nvPicPr>
            <p:cNvPr id="19" name="그래픽 18">
              <a:extLst>
                <a:ext uri="{FF2B5EF4-FFF2-40B4-BE49-F238E27FC236}">
                  <a16:creationId xmlns:a16="http://schemas.microsoft.com/office/drawing/2014/main" xmlns="" id="{BEE002BE-AA9F-4632-8C52-4FA1BE5D33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xmlns="" id="{6E4283CA-92F1-42A9-9B0A-F754BA291E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21" name="그래픽 20">
              <a:extLst>
                <a:ext uri="{FF2B5EF4-FFF2-40B4-BE49-F238E27FC236}">
                  <a16:creationId xmlns:a16="http://schemas.microsoft.com/office/drawing/2014/main" xmlns="" id="{E8263640-E19F-49B4-B63A-88A77F401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  <p:sp>
        <p:nvSpPr>
          <p:cNvPr id="22" name="그림 개체 틀 2">
            <a:extLst>
              <a:ext uri="{FF2B5EF4-FFF2-40B4-BE49-F238E27FC236}">
                <a16:creationId xmlns:a16="http://schemas.microsoft.com/office/drawing/2014/main" xmlns="" id="{A9B91573-8F55-4F13-8F9C-D4948FFF02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5528" y="2211492"/>
            <a:ext cx="2193515" cy="219476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3" name="그림 개체 틀 2">
            <a:extLst>
              <a:ext uri="{FF2B5EF4-FFF2-40B4-BE49-F238E27FC236}">
                <a16:creationId xmlns:a16="http://schemas.microsoft.com/office/drawing/2014/main" xmlns="" id="{4116C59C-6E6C-44B8-AC4A-3A557A6D47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2958" y="2211492"/>
            <a:ext cx="2193515" cy="219476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4" name="그림 개체 틀 2">
            <a:extLst>
              <a:ext uri="{FF2B5EF4-FFF2-40B4-BE49-F238E27FC236}">
                <a16:creationId xmlns:a16="http://schemas.microsoft.com/office/drawing/2014/main" xmlns="" id="{1FC176CD-C145-4FE9-87B7-F6206D5F39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90387" y="2211492"/>
            <a:ext cx="2193515" cy="219476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2">
            <a:extLst>
              <a:ext uri="{FF2B5EF4-FFF2-40B4-BE49-F238E27FC236}">
                <a16:creationId xmlns:a16="http://schemas.microsoft.com/office/drawing/2014/main" xmlns="" id="{EFCADE08-2943-4D73-98C7-E3A31A363C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08098" y="2211492"/>
            <a:ext cx="2193515" cy="219476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166236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BB21EF3-250B-4790-BF55-F52CC27119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975" y="904875"/>
            <a:ext cx="9344025" cy="59531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F07E247D-0404-4BBB-8BE5-C7B79F6B18B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8026400" y="0"/>
            <a:ext cx="4165600" cy="1041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CC9162A7-201D-44D2-A1E0-4A27A9E83E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0"/>
            <a:ext cx="3124200" cy="20828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D72DD60B-11D6-4878-B3A3-09CDFF4B905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520700" y="5295899"/>
            <a:ext cx="1041400" cy="20828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2AB36BB5-9FDA-4BF2-9265-3A8C38E83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3" r="-1"/>
          <a:stretch/>
        </p:blipFill>
        <p:spPr>
          <a:xfrm flipV="1">
            <a:off x="11153775" y="4775200"/>
            <a:ext cx="1038224" cy="20828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xmlns="" id="{4EB07008-24E0-4A0D-85A0-29999AF2662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344168" y="6570302"/>
            <a:ext cx="867858" cy="180000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xmlns="" id="{AC9F3E5E-1D61-49AC-BB5E-D941451ABE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905285" y="6337299"/>
            <a:ext cx="2821328" cy="1440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xmlns="" id="{EEE2586D-09F8-4B4C-9F47-F6597ACD0FA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228142" y="121502"/>
            <a:ext cx="1354285" cy="72000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27DA9999-6696-47FD-A76C-B0319A3391A4}"/>
              </a:ext>
            </a:extLst>
          </p:cNvPr>
          <p:cNvGrpSpPr/>
          <p:nvPr userDrawn="1"/>
        </p:nvGrpSpPr>
        <p:grpSpPr>
          <a:xfrm>
            <a:off x="195400" y="1236109"/>
            <a:ext cx="1692000" cy="541538"/>
            <a:chOff x="2742976" y="6029490"/>
            <a:chExt cx="1692000" cy="541538"/>
          </a:xfrm>
        </p:grpSpPr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xmlns="" id="{7F27BD6F-35E2-4688-8D51-FEC8CDBEBC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21" name="그래픽 20">
              <a:extLst>
                <a:ext uri="{FF2B5EF4-FFF2-40B4-BE49-F238E27FC236}">
                  <a16:creationId xmlns:a16="http://schemas.microsoft.com/office/drawing/2014/main" xmlns="" id="{6CA97FB8-9E34-4DFD-8694-78251FCC7B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22" name="그래픽 21">
              <a:extLst>
                <a:ext uri="{FF2B5EF4-FFF2-40B4-BE49-F238E27FC236}">
                  <a16:creationId xmlns:a16="http://schemas.microsoft.com/office/drawing/2014/main" xmlns="" id="{3B8C9D74-3181-4B32-BC75-613506243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  <p:sp>
        <p:nvSpPr>
          <p:cNvPr id="23" name="그림 개체 틀 4">
            <a:extLst>
              <a:ext uri="{FF2B5EF4-FFF2-40B4-BE49-F238E27FC236}">
                <a16:creationId xmlns:a16="http://schemas.microsoft.com/office/drawing/2014/main" xmlns="" id="{6B27D596-B93B-44F9-8F56-DBBAAA16DA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856574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4" name="그림 개체 틀 4">
            <a:extLst>
              <a:ext uri="{FF2B5EF4-FFF2-40B4-BE49-F238E27FC236}">
                <a16:creationId xmlns:a16="http://schemas.microsoft.com/office/drawing/2014/main" xmlns="" id="{9D77DCDF-D310-404B-9AB7-52A23BF3DB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26483" y="1856574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344580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DEC42131-93AC-4F3E-A6F3-189681EEFD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3">
            <a:hlinkClick r:id="rId3"/>
            <a:extLst>
              <a:ext uri="{FF2B5EF4-FFF2-40B4-BE49-F238E27FC236}">
                <a16:creationId xmlns:a16="http://schemas.microsoft.com/office/drawing/2014/main" xmlns="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xmlns="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DE2A61B9-7944-46DB-B29A-AF115982C5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10109200" y="4775200"/>
            <a:ext cx="2082800" cy="20828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7478A1A-9EB3-48BB-B49F-3D383158BF2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0"/>
            <a:ext cx="2082800" cy="2082800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xmlns="" id="{8934696F-C1F9-4D75-8467-C69C447F39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85125" y="815975"/>
            <a:ext cx="2454276" cy="5370289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72000" tIns="1188000" rIns="72000" bIns="36000" anchor="ctr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그래픽 9">
            <a:extLst>
              <a:ext uri="{FF2B5EF4-FFF2-40B4-BE49-F238E27FC236}">
                <a16:creationId xmlns:a16="http://schemas.microsoft.com/office/drawing/2014/main" xmlns="" id="{D627A4C8-7231-4235-A171-9D6BC2D9A03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362295" y="137233"/>
            <a:ext cx="867858" cy="1800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xmlns="" id="{F50C1019-8EAA-4D93-9CB9-F6927B5934D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5400000">
            <a:off x="10248090" y="1655897"/>
            <a:ext cx="2821328" cy="1440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3CF287E1-BF32-4916-8A73-FC9146EDD9D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757025" y="496887"/>
            <a:ext cx="1354285" cy="72000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8B384350-F148-49E0-A842-BEFFCEE7C379}"/>
              </a:ext>
            </a:extLst>
          </p:cNvPr>
          <p:cNvGrpSpPr/>
          <p:nvPr userDrawn="1"/>
        </p:nvGrpSpPr>
        <p:grpSpPr>
          <a:xfrm>
            <a:off x="6509163" y="6029490"/>
            <a:ext cx="1692000" cy="541538"/>
            <a:chOff x="2742976" y="6029490"/>
            <a:chExt cx="1692000" cy="541538"/>
          </a:xfrm>
        </p:grpSpPr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xmlns="" id="{1F222935-5B47-452B-B63F-074402DC0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742976" y="6517028"/>
              <a:ext cx="1692000" cy="54000"/>
            </a:xfrm>
            <a:prstGeom prst="rect">
              <a:avLst/>
            </a:prstGeom>
          </p:spPr>
        </p:pic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xmlns="" id="{F7E211D2-D212-46D6-A22D-77746A7631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742976" y="6273259"/>
              <a:ext cx="1692000" cy="54000"/>
            </a:xfrm>
            <a:prstGeom prst="rect">
              <a:avLst/>
            </a:prstGeom>
          </p:spPr>
        </p:pic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xmlns="" id="{1C2136D6-C288-4500-AE8A-A77BDB0431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2742976" y="6029490"/>
              <a:ext cx="1692000" cy="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544710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9" r:id="rId2"/>
    <p:sldLayoutId id="2147483700" r:id="rId3"/>
    <p:sldLayoutId id="2147483701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687" r:id="rId21"/>
    <p:sldLayoutId id="2147483664" r:id="rId2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29.svg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svg"/><Relationship Id="rId39" Type="http://schemas.openxmlformats.org/officeDocument/2006/relationships/image" Target="../media/image267.svg"/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41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0" Type="http://schemas.openxmlformats.org/officeDocument/2006/relationships/image" Target="../media/image31.png"/><Relationship Id="rId11" Type="http://schemas.openxmlformats.org/officeDocument/2006/relationships/image" Target="../media/image53.sv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797B2E-698B-4DE0-9343-3BAB57E4A44D}"/>
              </a:ext>
            </a:extLst>
          </p:cNvPr>
          <p:cNvSpPr txBox="1"/>
          <p:nvPr/>
        </p:nvSpPr>
        <p:spPr>
          <a:xfrm>
            <a:off x="3323771" y="269747"/>
            <a:ext cx="8273143" cy="4031873"/>
          </a:xfrm>
          <a:prstGeom prst="rect">
            <a:avLst/>
          </a:prstGeom>
          <a:noFill/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3200" b="1" dirty="0" smtClean="0">
                <a:ln w="25400">
                  <a:noFill/>
                </a:ln>
                <a:latin typeface="Georgia" pitchFamily="18" charset="0"/>
                <a:cs typeface="Arial" panose="020B0604020202020204" pitchFamily="34" charset="0"/>
              </a:rPr>
              <a:t>Проектирование системы оценки достижения обучающимися планируемых результатов освоения программ начального, основного и среднего общего образования в условиях перехода на федеральные основные общеобразовательные программы</a:t>
            </a:r>
            <a:endParaRPr lang="ko-KR" altLang="en-US" sz="3200" b="1" dirty="0">
              <a:ln w="25400">
                <a:noFill/>
              </a:ln>
              <a:effectLst/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7CA8EC-7DD9-47CD-99AD-801591D628B4}"/>
              </a:ext>
            </a:extLst>
          </p:cNvPr>
          <p:cNvSpPr txBox="1"/>
          <p:nvPr/>
        </p:nvSpPr>
        <p:spPr>
          <a:xfrm>
            <a:off x="5907315" y="5327777"/>
            <a:ext cx="4949372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/>
            <a:r>
              <a:rPr lang="ru-RU" sz="1800" b="1" dirty="0" err="1" smtClean="0">
                <a:latin typeface="Georgia" pitchFamily="18" charset="0"/>
              </a:rPr>
              <a:t>Пестрецов</a:t>
            </a:r>
            <a:r>
              <a:rPr lang="ru-RU" sz="1800" b="1" dirty="0" smtClean="0">
                <a:latin typeface="Georgia" pitchFamily="18" charset="0"/>
              </a:rPr>
              <a:t> Виталий Викторович, </a:t>
            </a:r>
          </a:p>
          <a:p>
            <a:pPr algn="just"/>
            <a:r>
              <a:rPr lang="ru-RU" sz="1800" b="1" dirty="0" smtClean="0">
                <a:latin typeface="Georgia" pitchFamily="18" charset="0"/>
              </a:rPr>
              <a:t>директор Департамента просвещения </a:t>
            </a:r>
          </a:p>
          <a:p>
            <a:pPr algn="just"/>
            <a:r>
              <a:rPr lang="ru-RU" sz="1800" b="1" dirty="0" smtClean="0">
                <a:latin typeface="Georgia" pitchFamily="18" charset="0"/>
              </a:rPr>
              <a:t>Министерства образования и науки </a:t>
            </a:r>
          </a:p>
          <a:p>
            <a:pPr algn="just"/>
            <a:r>
              <a:rPr lang="ru-RU" sz="1800" b="1" dirty="0" smtClean="0">
                <a:latin typeface="Georgia" pitchFamily="18" charset="0"/>
              </a:rPr>
              <a:t>Донецкой Народной Республики</a:t>
            </a:r>
          </a:p>
        </p:txBody>
      </p:sp>
      <p:pic>
        <p:nvPicPr>
          <p:cNvPr id="2" name="그래픽 1">
            <a:extLst>
              <a:ext uri="{FF2B5EF4-FFF2-40B4-BE49-F238E27FC236}">
                <a16:creationId xmlns:a16="http://schemas.microsoft.com/office/drawing/2014/main" xmlns="" id="{71D86A88-87B4-4BD1-8890-22CB519BA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28113" y="5025571"/>
            <a:ext cx="1285875" cy="266700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xmlns="" id="{080B93CE-9070-4A41-9B95-041A652A1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10298890" y="2720365"/>
            <a:ext cx="2821328" cy="1440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CC0C32AE-DD88-4933-ACEE-22C6F5CE00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3713" y="496887"/>
            <a:ext cx="2031428" cy="10800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8" cstate="print"/>
          <a:srcRect l="5574" t="20408" r="41212" b="63265"/>
          <a:stretch>
            <a:fillRect/>
          </a:stretch>
        </p:blipFill>
        <p:spPr bwMode="auto">
          <a:xfrm>
            <a:off x="0" y="0"/>
            <a:ext cx="3161489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5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그림 개체 틀 21">
            <a:extLst>
              <a:ext uri="{FF2B5EF4-FFF2-40B4-BE49-F238E27FC236}">
                <a16:creationId xmlns:a16="http://schemas.microsoft.com/office/drawing/2014/main" xmlns="" id="{6B6DEB04-1519-4FE7-9E38-73A0B5FFD3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5657" y="1595979"/>
            <a:ext cx="7881257" cy="1437507"/>
          </a:xfrm>
        </p:spPr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EC0FA4E-1AD5-4865-A812-CA3180360C6F}"/>
              </a:ext>
            </a:extLst>
          </p:cNvPr>
          <p:cNvSpPr txBox="1"/>
          <p:nvPr/>
        </p:nvSpPr>
        <p:spPr>
          <a:xfrm>
            <a:off x="0" y="1068144"/>
            <a:ext cx="3497943" cy="584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ko-KR" sz="1800" b="1" dirty="0" smtClean="0">
                <a:latin typeface="Georgia" pitchFamily="18" charset="0"/>
              </a:rPr>
              <a:t>Осуществляется на всех учебных предметах</a:t>
            </a:r>
            <a:endParaRPr lang="ko-KR" altLang="en-US" sz="1800" b="1" dirty="0">
              <a:latin typeface="Georgia" pitchFamily="18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272CE77D-4164-4697-B0C0-75D01A6C609D}"/>
              </a:ext>
            </a:extLst>
          </p:cNvPr>
          <p:cNvSpPr/>
          <p:nvPr/>
        </p:nvSpPr>
        <p:spPr>
          <a:xfrm>
            <a:off x="279184" y="2878447"/>
            <a:ext cx="3334873" cy="163121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rgbClr val="FF0000"/>
                </a:solidFill>
                <a:latin typeface="Georgia" pitchFamily="18" charset="0"/>
              </a:rPr>
              <a:t>Основная </a:t>
            </a:r>
          </a:p>
          <a:p>
            <a:pPr algn="ctr"/>
            <a:r>
              <a:rPr lang="ru-RU" altLang="ko-KR" sz="2000" b="1" dirty="0" smtClean="0">
                <a:solidFill>
                  <a:srgbClr val="FF0000"/>
                </a:solidFill>
                <a:latin typeface="Georgia" pitchFamily="18" charset="0"/>
              </a:rPr>
              <a:t>процедура – </a:t>
            </a:r>
          </a:p>
          <a:p>
            <a:pPr algn="ctr"/>
            <a:r>
              <a:rPr lang="ru-RU" altLang="ko-KR" sz="2000" b="1" dirty="0" smtClean="0">
                <a:solidFill>
                  <a:srgbClr val="FF0000"/>
                </a:solidFill>
                <a:latin typeface="Georgia" pitchFamily="18" charset="0"/>
              </a:rPr>
              <a:t>защита индивидуального проекта</a:t>
            </a:r>
            <a:endParaRPr lang="en-US" altLang="ko-KR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5574" t="20408" r="41212" b="63265"/>
          <a:stretch>
            <a:fillRect/>
          </a:stretch>
        </p:blipFill>
        <p:spPr bwMode="auto">
          <a:xfrm>
            <a:off x="0" y="0"/>
            <a:ext cx="3161489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C3C769-1A4E-4347-9784-A381EE2E8DBE}"/>
              </a:ext>
            </a:extLst>
          </p:cNvPr>
          <p:cNvSpPr txBox="1"/>
          <p:nvPr/>
        </p:nvSpPr>
        <p:spPr>
          <a:xfrm>
            <a:off x="3512458" y="174172"/>
            <a:ext cx="8142513" cy="841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 smtClean="0">
                <a:latin typeface="Georgia" pitchFamily="18" charset="0"/>
              </a:rPr>
              <a:t>2.2. Особенности оценки </a:t>
            </a:r>
          </a:p>
          <a:p>
            <a:r>
              <a:rPr lang="ru-RU" b="1" dirty="0" err="1" smtClean="0">
                <a:latin typeface="Georgia" pitchFamily="18" charset="0"/>
              </a:rPr>
              <a:t>метапредметных</a:t>
            </a:r>
            <a:r>
              <a:rPr lang="ru-RU" b="1" dirty="0" smtClean="0">
                <a:latin typeface="Georgia" pitchFamily="18" charset="0"/>
              </a:rPr>
              <a:t> результатов</a:t>
            </a:r>
            <a:endParaRPr lang="ko-KR" altLang="en-US" b="1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2743" y="1690077"/>
            <a:ext cx="7707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951"/>
                </a:solidFill>
                <a:latin typeface="Georgia" pitchFamily="18" charset="0"/>
              </a:rPr>
              <a:t>Оценка </a:t>
            </a:r>
            <a:r>
              <a:rPr lang="ru-RU" b="1" dirty="0" err="1" smtClean="0">
                <a:solidFill>
                  <a:srgbClr val="FF0951"/>
                </a:solidFill>
                <a:latin typeface="Georgia" pitchFamily="18" charset="0"/>
              </a:rPr>
              <a:t>сформированности</a:t>
            </a:r>
            <a:r>
              <a:rPr lang="ru-RU" b="1" dirty="0" smtClean="0">
                <a:solidFill>
                  <a:srgbClr val="FF0951"/>
                </a:solidFill>
                <a:latin typeface="Georgia" pitchFamily="18" charset="0"/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Georgia" pitchFamily="18" charset="0"/>
              </a:rPr>
              <a:t>отдельных </a:t>
            </a:r>
            <a:r>
              <a:rPr lang="ru-RU" b="1" dirty="0" err="1" smtClean="0">
                <a:latin typeface="Georgia" pitchFamily="18" charset="0"/>
              </a:rPr>
              <a:t>метапредметных</a:t>
            </a:r>
            <a:r>
              <a:rPr lang="ru-RU" b="1" dirty="0" smtClean="0">
                <a:latin typeface="Georgia" pitchFamily="18" charset="0"/>
              </a:rPr>
              <a:t> результатов в ходе итоговой </a:t>
            </a:r>
          </a:p>
          <a:p>
            <a:r>
              <a:rPr lang="ru-RU" b="1" dirty="0" smtClean="0">
                <a:latin typeface="Georgia" pitchFamily="18" charset="0"/>
              </a:rPr>
              <a:t>оценки достижения </a:t>
            </a:r>
            <a:r>
              <a:rPr lang="ru-RU" b="1" dirty="0" err="1" smtClean="0">
                <a:latin typeface="Georgia" pitchFamily="18" charset="0"/>
              </a:rPr>
              <a:t>метапредметных</a:t>
            </a:r>
            <a:r>
              <a:rPr lang="ru-RU" b="1" dirty="0" smtClean="0">
                <a:latin typeface="Georgia" pitchFamily="18" charset="0"/>
              </a:rPr>
              <a:t> результатов;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Georgia" pitchFamily="18" charset="0"/>
              </a:rPr>
              <a:t>собственно </a:t>
            </a:r>
            <a:r>
              <a:rPr lang="ru-RU" b="1" dirty="0" err="1" smtClean="0">
                <a:latin typeface="Georgia" pitchFamily="18" charset="0"/>
              </a:rPr>
              <a:t>метапредметных</a:t>
            </a:r>
            <a:r>
              <a:rPr lang="ru-RU" b="1" dirty="0" smtClean="0">
                <a:latin typeface="Georgia" pitchFamily="18" charset="0"/>
              </a:rPr>
              <a:t> действий 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4" name="Стрелка углом 13"/>
          <p:cNvSpPr/>
          <p:nvPr/>
        </p:nvSpPr>
        <p:spPr>
          <a:xfrm>
            <a:off x="1654628" y="435429"/>
            <a:ext cx="1640115" cy="537029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625599" y="1915886"/>
            <a:ext cx="290286" cy="75474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타원 19">
            <a:extLst>
              <a:ext uri="{FF2B5EF4-FFF2-40B4-BE49-F238E27FC236}">
                <a16:creationId xmlns:a16="http://schemas.microsoft.com/office/drawing/2014/main" xmlns="" id="{DCBCBBB4-226D-4FBA-A89D-F8A5C8483704}"/>
              </a:ext>
            </a:extLst>
          </p:cNvPr>
          <p:cNvSpPr/>
          <p:nvPr/>
        </p:nvSpPr>
        <p:spPr>
          <a:xfrm>
            <a:off x="3701144" y="3745258"/>
            <a:ext cx="3512455" cy="1813713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Ориентир при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отборе и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конструировании заданий с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элементами УУД</a:t>
            </a:r>
            <a:endParaRPr lang="ko-KR" alt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직사각형 23">
            <a:extLst>
              <a:ext uri="{FF2B5EF4-FFF2-40B4-BE49-F238E27FC236}">
                <a16:creationId xmlns:a16="http://schemas.microsoft.com/office/drawing/2014/main" xmlns="" id="{272CE77D-4164-4697-B0C0-75D01A6C609D}"/>
              </a:ext>
            </a:extLst>
          </p:cNvPr>
          <p:cNvSpPr/>
          <p:nvPr/>
        </p:nvSpPr>
        <p:spPr>
          <a:xfrm>
            <a:off x="8095126" y="4033559"/>
            <a:ext cx="3334873" cy="107721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altLang="ko-KR" sz="3200" b="1" dirty="0" smtClean="0">
                <a:latin typeface="Georgia" pitchFamily="18" charset="0"/>
              </a:rPr>
              <a:t>ФГОС общего образования</a:t>
            </a:r>
            <a:endParaRPr lang="en-US" altLang="ko-KR" sz="3200" b="1" dirty="0">
              <a:latin typeface="Georgia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7329714" y="4455884"/>
            <a:ext cx="754743" cy="4064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9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xmlns="" id="{61718666-D6F3-47E2-B3C9-CB05E776FE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77283" y="2525486"/>
            <a:ext cx="4153481" cy="3207657"/>
          </a:xfrm>
        </p:spPr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A701EF1B-40BB-4EB3-8BBA-E27DFB8C43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0" y="2525486"/>
            <a:ext cx="3788229" cy="3142343"/>
          </a:xfrm>
        </p:spPr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2829B44C-7874-4A35-8DB7-AB254B09FC22}"/>
              </a:ext>
            </a:extLst>
          </p:cNvPr>
          <p:cNvSpPr/>
          <p:nvPr/>
        </p:nvSpPr>
        <p:spPr>
          <a:xfrm>
            <a:off x="7692571" y="1567542"/>
            <a:ext cx="3831771" cy="870858"/>
          </a:xfrm>
          <a:prstGeom prst="rect">
            <a:avLst/>
          </a:prstGeom>
          <a:solidFill>
            <a:srgbClr val="FF095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latin typeface="Georgia" pitchFamily="18" charset="0"/>
              </a:rPr>
              <a:t>Система заданий должна:</a:t>
            </a:r>
            <a:endParaRPr lang="ko-KR" alt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FA95299-F96F-43F1-8BA0-41D33E48D454}"/>
              </a:ext>
            </a:extLst>
          </p:cNvPr>
          <p:cNvSpPr txBox="1"/>
          <p:nvPr/>
        </p:nvSpPr>
        <p:spPr>
          <a:xfrm>
            <a:off x="203201" y="3530378"/>
            <a:ext cx="284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Новые компоненты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содержания и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планируемых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результатов по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каждому учебному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предмету</a:t>
            </a:r>
            <a:endParaRPr lang="ko-KR" altLang="en-US" b="1" dirty="0">
              <a:latin typeface="Georgia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676885-09C9-48F5-8CF0-2566C097F3FE}"/>
              </a:ext>
            </a:extLst>
          </p:cNvPr>
          <p:cNvSpPr txBox="1"/>
          <p:nvPr/>
        </p:nvSpPr>
        <p:spPr>
          <a:xfrm>
            <a:off x="7794173" y="2563362"/>
            <a:ext cx="3715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активизировать организацию </a:t>
            </a:r>
          </a:p>
          <a:p>
            <a:r>
              <a:rPr lang="ru-RU" dirty="0" smtClean="0">
                <a:latin typeface="Georgia" pitchFamily="18" charset="0"/>
              </a:rPr>
              <a:t>индивидуальной работы с </a:t>
            </a:r>
          </a:p>
          <a:p>
            <a:r>
              <a:rPr lang="ru-RU" dirty="0" smtClean="0">
                <a:latin typeface="Georgia" pitchFamily="18" charset="0"/>
              </a:rPr>
              <a:t>обучающимися;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повышать мотивацию </a:t>
            </a:r>
          </a:p>
          <a:p>
            <a:r>
              <a:rPr lang="ru-RU" dirty="0" smtClean="0">
                <a:latin typeface="Georgia" pitchFamily="18" charset="0"/>
              </a:rPr>
              <a:t>обучающихся к достижению </a:t>
            </a:r>
          </a:p>
          <a:p>
            <a:r>
              <a:rPr lang="ru-RU" dirty="0" smtClean="0">
                <a:latin typeface="Georgia" pitchFamily="18" charset="0"/>
              </a:rPr>
              <a:t>более высоких результатов;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актуализировать разработку и </a:t>
            </a:r>
          </a:p>
          <a:p>
            <a:r>
              <a:rPr lang="ru-RU" dirty="0" smtClean="0">
                <a:latin typeface="Georgia" pitchFamily="18" charset="0"/>
              </a:rPr>
              <a:t>использование учебных и </a:t>
            </a:r>
          </a:p>
          <a:p>
            <a:r>
              <a:rPr lang="ru-RU" dirty="0" smtClean="0">
                <a:latin typeface="Georgia" pitchFamily="18" charset="0"/>
              </a:rPr>
              <a:t>диагностических заданий и </a:t>
            </a:r>
          </a:p>
          <a:p>
            <a:r>
              <a:rPr lang="ru-RU" dirty="0" smtClean="0">
                <a:latin typeface="Georgia" pitchFamily="18" charset="0"/>
              </a:rPr>
              <a:t>работ разной сложности.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AEB23A0F-6310-4046-885D-EAF7F4DE6D5D}"/>
              </a:ext>
            </a:extLst>
          </p:cNvPr>
          <p:cNvSpPr/>
          <p:nvPr/>
        </p:nvSpPr>
        <p:spPr>
          <a:xfrm>
            <a:off x="3219227" y="1562986"/>
            <a:ext cx="4153481" cy="585129"/>
          </a:xfrm>
          <a:prstGeom prst="rect">
            <a:avLst/>
          </a:prstGeom>
          <a:solidFill>
            <a:srgbClr val="FF095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latin typeface="Georgia" pitchFamily="18" charset="0"/>
              </a:rPr>
              <a:t>Построение заданий:</a:t>
            </a:r>
            <a:endParaRPr lang="ko-KR" alt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5574" t="20408" r="41212" b="63265"/>
          <a:stretch>
            <a:fillRect/>
          </a:stretch>
        </p:blipFill>
        <p:spPr bwMode="auto">
          <a:xfrm>
            <a:off x="0" y="0"/>
            <a:ext cx="3161489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C3C769-1A4E-4347-9784-A381EE2E8DBE}"/>
              </a:ext>
            </a:extLst>
          </p:cNvPr>
          <p:cNvSpPr txBox="1"/>
          <p:nvPr/>
        </p:nvSpPr>
        <p:spPr>
          <a:xfrm>
            <a:off x="3193144" y="174172"/>
            <a:ext cx="8389256" cy="841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 smtClean="0">
                <a:latin typeface="Georgia" pitchFamily="18" charset="0"/>
              </a:rPr>
              <a:t>2.3. Особенности оценки </a:t>
            </a:r>
          </a:p>
          <a:p>
            <a:r>
              <a:rPr lang="ru-RU" b="1" dirty="0" smtClean="0">
                <a:latin typeface="Georgia" pitchFamily="18" charset="0"/>
              </a:rPr>
              <a:t>предметных результатов</a:t>
            </a:r>
            <a:endParaRPr lang="ko-KR" altLang="en-US" b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94744" y="2540000"/>
            <a:ext cx="4122058" cy="3223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использование изучаемого </a:t>
            </a:r>
          </a:p>
          <a:p>
            <a:r>
              <a:rPr lang="ru-RU" dirty="0" smtClean="0">
                <a:latin typeface="Georgia" pitchFamily="18" charset="0"/>
              </a:rPr>
              <a:t>материала при решении учебных </a:t>
            </a:r>
          </a:p>
          <a:p>
            <a:r>
              <a:rPr lang="ru-RU" dirty="0" smtClean="0">
                <a:latin typeface="Georgia" pitchFamily="18" charset="0"/>
              </a:rPr>
              <a:t>задач;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сочетание универсальных</a:t>
            </a:r>
          </a:p>
          <a:p>
            <a:r>
              <a:rPr lang="ru-RU" dirty="0" smtClean="0">
                <a:latin typeface="Georgia" pitchFamily="18" charset="0"/>
              </a:rPr>
              <a:t>познавательных действий и </a:t>
            </a:r>
          </a:p>
          <a:p>
            <a:r>
              <a:rPr lang="ru-RU" dirty="0" smtClean="0">
                <a:latin typeface="Georgia" pitchFamily="18" charset="0"/>
              </a:rPr>
              <a:t>операций;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использование специфических </a:t>
            </a:r>
          </a:p>
          <a:p>
            <a:r>
              <a:rPr lang="ru-RU" dirty="0" smtClean="0">
                <a:latin typeface="Georgia" pitchFamily="18" charset="0"/>
              </a:rPr>
              <a:t>для предмета способов действий и </a:t>
            </a:r>
          </a:p>
          <a:p>
            <a:r>
              <a:rPr lang="ru-RU" dirty="0" smtClean="0">
                <a:latin typeface="Georgia" pitchFamily="18" charset="0"/>
              </a:rPr>
              <a:t>видов деятельности по получению </a:t>
            </a:r>
          </a:p>
          <a:p>
            <a:r>
              <a:rPr lang="ru-RU" dirty="0" smtClean="0">
                <a:latin typeface="Georgia" pitchFamily="18" charset="0"/>
              </a:rPr>
              <a:t>нового знания;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сочетание когнитивных операций.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xmlns="" id="{DCBCBBB4-226D-4FBA-A89D-F8A5C8483704}"/>
              </a:ext>
            </a:extLst>
          </p:cNvPr>
          <p:cNvSpPr/>
          <p:nvPr/>
        </p:nvSpPr>
        <p:spPr>
          <a:xfrm>
            <a:off x="246743" y="1800342"/>
            <a:ext cx="2815769" cy="118959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Обновленные ФГОС</a:t>
            </a:r>
            <a:endParaRPr lang="ko-KR" alt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262743" y="3120570"/>
            <a:ext cx="478971" cy="377372"/>
          </a:xfrm>
          <a:prstGeom prst="downArrow">
            <a:avLst/>
          </a:prstGeom>
          <a:solidFill>
            <a:srgbClr val="FF0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xmlns="" id="{6D351398-EBA9-4E72-A8DA-E61C0D23AF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8343" y="2699760"/>
            <a:ext cx="2307771" cy="1233612"/>
          </a:xfrm>
        </p:spPr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F9916352-10B8-4A17-A5FE-83892FBCAB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73829" y="4441475"/>
            <a:ext cx="2365828" cy="1146526"/>
          </a:xfrm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F6B1EF-2575-4D99-BCAE-6E0CEC3F7A0B}"/>
              </a:ext>
            </a:extLst>
          </p:cNvPr>
          <p:cNvSpPr txBox="1"/>
          <p:nvPr/>
        </p:nvSpPr>
        <p:spPr>
          <a:xfrm>
            <a:off x="6125029" y="2862368"/>
            <a:ext cx="5390415" cy="882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Вывод о качестве и уровне достижения планируемых  результатов </a:t>
            </a:r>
            <a:endParaRPr lang="ko-KR" altLang="en-US" sz="1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CCCA85-F6F6-4492-9B65-B7C189E0D4E0}"/>
              </a:ext>
            </a:extLst>
          </p:cNvPr>
          <p:cNvSpPr txBox="1"/>
          <p:nvPr/>
        </p:nvSpPr>
        <p:spPr>
          <a:xfrm>
            <a:off x="269397" y="2870883"/>
            <a:ext cx="276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rgbClr val="FF0000"/>
                </a:solidFill>
                <a:latin typeface="+mj-lt"/>
              </a:rPr>
              <a:t>Форматы представления информации</a:t>
            </a:r>
            <a:r>
              <a:rPr lang="ru-RU" altLang="ko-KR" sz="2000" b="1" dirty="0" smtClean="0">
                <a:solidFill>
                  <a:srgbClr val="FF0000"/>
                </a:solidFill>
                <a:latin typeface="Georgia" pitchFamily="18" charset="0"/>
              </a:rPr>
              <a:t>: 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рисунки, 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таблицы, 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диаграммы, 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комиксы и др. </a:t>
            </a:r>
            <a:endParaRPr lang="en-US" altLang="ko-KR" sz="2000" b="1" dirty="0">
              <a:latin typeface="Georgia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5968D9A-72E8-4F53-93A0-EC4C39670314}"/>
              </a:ext>
            </a:extLst>
          </p:cNvPr>
          <p:cNvSpPr txBox="1"/>
          <p:nvPr/>
        </p:nvSpPr>
        <p:spPr>
          <a:xfrm>
            <a:off x="182311" y="1201264"/>
            <a:ext cx="2768600" cy="107721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ru-RU" sz="1600" dirty="0" smtClean="0">
                <a:latin typeface="Georgia" pitchFamily="18" charset="0"/>
              </a:rPr>
              <a:t>Проявление системно-</a:t>
            </a:r>
          </a:p>
          <a:p>
            <a:pPr algn="ctr"/>
            <a:r>
              <a:rPr lang="ru-RU" sz="1600" dirty="0" err="1" smtClean="0">
                <a:latin typeface="Georgia" pitchFamily="18" charset="0"/>
              </a:rPr>
              <a:t>деятельностного</a:t>
            </a:r>
            <a:r>
              <a:rPr lang="ru-RU" sz="1600" dirty="0" smtClean="0">
                <a:latin typeface="Georgia" pitchFamily="18" charset="0"/>
              </a:rPr>
              <a:t> подхода к оценке образовательных </a:t>
            </a:r>
          </a:p>
          <a:p>
            <a:pPr algn="ctr"/>
            <a:r>
              <a:rPr lang="ru-RU" sz="1600" dirty="0" smtClean="0">
                <a:latin typeface="Georgia" pitchFamily="18" charset="0"/>
              </a:rPr>
              <a:t>достижений обучающихся</a:t>
            </a:r>
            <a:endParaRPr lang="en-US" altLang="ko-KR" sz="1600" dirty="0">
              <a:latin typeface="Georgia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C989C30-AD03-4AAD-9614-C31E62C10CED}"/>
              </a:ext>
            </a:extLst>
          </p:cNvPr>
          <p:cNvSpPr txBox="1"/>
          <p:nvPr/>
        </p:nvSpPr>
        <p:spPr>
          <a:xfrm>
            <a:off x="2840287" y="2913951"/>
            <a:ext cx="245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ru-RU" altLang="ko-KR" sz="18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Единая шкала оценки</a:t>
            </a:r>
            <a:endParaRPr lang="en-US" altLang="ko-KR" sz="18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5574" t="20408" r="41212" b="63265"/>
          <a:stretch>
            <a:fillRect/>
          </a:stretch>
        </p:blipFill>
        <p:spPr bwMode="auto">
          <a:xfrm>
            <a:off x="0" y="0"/>
            <a:ext cx="3161489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C3C769-1A4E-4347-9784-A381EE2E8DBE}"/>
              </a:ext>
            </a:extLst>
          </p:cNvPr>
          <p:cNvSpPr txBox="1"/>
          <p:nvPr/>
        </p:nvSpPr>
        <p:spPr>
          <a:xfrm>
            <a:off x="3193144" y="174172"/>
            <a:ext cx="8389256" cy="841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 smtClean="0">
                <a:latin typeface="Georgia" pitchFamily="18" charset="0"/>
              </a:rPr>
              <a:t>2.4. Особенности оценки </a:t>
            </a:r>
          </a:p>
          <a:p>
            <a:r>
              <a:rPr lang="ru-RU" b="1" dirty="0" smtClean="0">
                <a:latin typeface="Georgia" pitchFamily="18" charset="0"/>
              </a:rPr>
              <a:t>функциональной грамотности</a:t>
            </a:r>
            <a:endParaRPr lang="ko-KR" altLang="en-US" b="1" dirty="0"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6686" y="1219200"/>
            <a:ext cx="8331200" cy="1016000"/>
          </a:xfrm>
          <a:prstGeom prst="roundRect">
            <a:avLst/>
          </a:prstGeom>
          <a:solidFill>
            <a:srgbClr val="377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94743" y="1283678"/>
            <a:ext cx="8142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Способность использовать (переносить) освоенные в учебном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процессе знания, умения, отношения и ценности для решения </a:t>
            </a:r>
            <a:r>
              <a:rPr lang="ru-RU" b="1" dirty="0" err="1" smtClean="0">
                <a:solidFill>
                  <a:schemeClr val="bg1"/>
                </a:solidFill>
                <a:latin typeface="Georgia" pitchFamily="18" charset="0"/>
              </a:rPr>
              <a:t>внеучебных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 задач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Стрелка углом 17"/>
          <p:cNvSpPr/>
          <p:nvPr/>
        </p:nvSpPr>
        <p:spPr>
          <a:xfrm rot="16200000" flipH="1">
            <a:off x="2042887" y="148769"/>
            <a:ext cx="624114" cy="1328061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341257" y="3164114"/>
            <a:ext cx="595086" cy="27577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C989C30-AD03-4AAD-9614-C31E62C10CED}"/>
              </a:ext>
            </a:extLst>
          </p:cNvPr>
          <p:cNvSpPr txBox="1"/>
          <p:nvPr/>
        </p:nvSpPr>
        <p:spPr>
          <a:xfrm>
            <a:off x="2804002" y="4691951"/>
            <a:ext cx="245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ru-RU" altLang="ko-KR" sz="18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Администрация ОО</a:t>
            </a:r>
            <a:endParaRPr lang="en-US" altLang="ko-KR" sz="18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5F6B1EF-2575-4D99-BCAE-6E0CEC3F7A0B}"/>
              </a:ext>
            </a:extLst>
          </p:cNvPr>
          <p:cNvSpPr txBox="1"/>
          <p:nvPr/>
        </p:nvSpPr>
        <p:spPr>
          <a:xfrm>
            <a:off x="6104899" y="4117852"/>
            <a:ext cx="5390415" cy="2123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План </a:t>
            </a:r>
            <a:r>
              <a:rPr lang="ru-RU" sz="1800" b="1" dirty="0" err="1" smtClean="0">
                <a:solidFill>
                  <a:schemeClr val="tx1"/>
                </a:solidFill>
                <a:latin typeface="Georgia" pitchFamily="18" charset="0"/>
              </a:rPr>
              <a:t>внутришкольного</a:t>
            </a:r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 оценивания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комплексных работ по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функциональной грамотности или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диагностических работ по отдельным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составляющим функциональной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грамотности и последовательности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Georgia" pitchFamily="18" charset="0"/>
              </a:rPr>
              <a:t>их проведения</a:t>
            </a:r>
            <a:endParaRPr lang="ko-KR" altLang="en-US" sz="1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334000" y="4898571"/>
            <a:ext cx="595086" cy="27577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7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CC951233-0671-4870-9F93-1AC446A45D16}"/>
              </a:ext>
            </a:extLst>
          </p:cNvPr>
          <p:cNvSpPr/>
          <p:nvPr/>
        </p:nvSpPr>
        <p:spPr>
          <a:xfrm>
            <a:off x="1770743" y="1407886"/>
            <a:ext cx="7881257" cy="3316514"/>
          </a:xfrm>
          <a:prstGeom prst="rect">
            <a:avLst/>
          </a:prstGeom>
          <a:solidFill>
            <a:srgbClr val="2F5CDB"/>
          </a:solidFill>
          <a:ln w="12700" cap="rnd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rgbClr val="E7F3FB"/>
                </a:solidFill>
                <a:latin typeface="Georgia" pitchFamily="18" charset="0"/>
              </a:rPr>
              <a:t>Оценка результатов освоения </a:t>
            </a:r>
          </a:p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rgbClr val="E7F3FB"/>
                </a:solidFill>
                <a:latin typeface="Georgia" pitchFamily="18" charset="0"/>
              </a:rPr>
              <a:t>образовательной программы </a:t>
            </a:r>
          </a:p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rgbClr val="E7F3FB"/>
                </a:solidFill>
                <a:latin typeface="Georgia" pitchFamily="18" charset="0"/>
              </a:rPr>
              <a:t>соответствующего уровня  </a:t>
            </a:r>
            <a:r>
              <a:rPr lang="ru-RU" sz="3600" b="1" dirty="0" smtClean="0">
                <a:solidFill>
                  <a:srgbClr val="E7F3FB"/>
                </a:solidFill>
                <a:latin typeface="Georgia" pitchFamily="18" charset="0"/>
                <a:sym typeface="Symbol"/>
              </a:rPr>
              <a:t></a:t>
            </a:r>
            <a:r>
              <a:rPr lang="ru-RU" sz="3600" b="1" dirty="0" smtClean="0">
                <a:solidFill>
                  <a:srgbClr val="E7F3FB"/>
                </a:solidFill>
                <a:latin typeface="Georgia" pitchFamily="18" charset="0"/>
              </a:rPr>
              <a:t> отправная</a:t>
            </a:r>
          </a:p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rgbClr val="E7F3FB"/>
                </a:solidFill>
                <a:latin typeface="Georgia" pitchFamily="18" charset="0"/>
              </a:rPr>
              <a:t> точка для нового витка развития, выхода</a:t>
            </a:r>
          </a:p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rgbClr val="E7F3FB"/>
                </a:solidFill>
                <a:latin typeface="Georgia" pitchFamily="18" charset="0"/>
              </a:rPr>
              <a:t> на новый уровень качества российского </a:t>
            </a:r>
          </a:p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rgbClr val="E7F3FB"/>
                </a:solidFill>
                <a:latin typeface="Georgia" pitchFamily="18" charset="0"/>
              </a:rPr>
              <a:t>образования</a:t>
            </a:r>
          </a:p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ko-KR" alt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C3C769-1A4E-4347-9784-A381EE2E8DBE}"/>
              </a:ext>
            </a:extLst>
          </p:cNvPr>
          <p:cNvSpPr txBox="1"/>
          <p:nvPr/>
        </p:nvSpPr>
        <p:spPr>
          <a:xfrm>
            <a:off x="3309258" y="174172"/>
            <a:ext cx="4542970" cy="841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 smtClean="0">
                <a:latin typeface="Georgia" pitchFamily="18" charset="0"/>
              </a:rPr>
              <a:t>Заключение</a:t>
            </a:r>
            <a:endParaRPr lang="ko-KR" altLang="en-US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5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13985F20-1E10-4EC7-9AE7-529B7A46A545}"/>
              </a:ext>
            </a:extLst>
          </p:cNvPr>
          <p:cNvSpPr/>
          <p:nvPr/>
        </p:nvSpPr>
        <p:spPr>
          <a:xfrm>
            <a:off x="3933371" y="463302"/>
            <a:ext cx="7024915" cy="152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Статья 28 Федерального закона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«Об образовании в Российской Федерации»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от 29 декабря 2012 г. № 273-ФЗ</a:t>
            </a:r>
            <a:endParaRPr lang="ko-KR" altLang="en-US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9FD111A2-8FAC-4B37-A373-FF7C2E930586}"/>
              </a:ext>
            </a:extLst>
          </p:cNvPr>
          <p:cNvSpPr/>
          <p:nvPr/>
        </p:nvSpPr>
        <p:spPr>
          <a:xfrm>
            <a:off x="3341912" y="3562422"/>
            <a:ext cx="2057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Устанавливает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формы, 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периодичность 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и порядок 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их проведения</a:t>
            </a:r>
            <a:endParaRPr lang="ko-KR" altLang="en-US" sz="1600" b="1" dirty="0">
              <a:latin typeface="Georgia" pitchFamily="18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76A97AB2-C89D-4D88-9B70-F7A7D09CF23A}"/>
              </a:ext>
            </a:extLst>
          </p:cNvPr>
          <p:cNvSpPr/>
          <p:nvPr/>
        </p:nvSpPr>
        <p:spPr>
          <a:xfrm>
            <a:off x="4111169" y="2963137"/>
            <a:ext cx="547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latin typeface="Georgia" pitchFamily="18" charset="0"/>
              </a:rPr>
              <a:t>01</a:t>
            </a:r>
            <a:endParaRPr lang="ko-KR" altLang="en-US" sz="2400" b="1" dirty="0">
              <a:latin typeface="Georgia" pitchFamily="18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520BF93D-58E0-42F3-808E-FDFA0D3C65A3}"/>
              </a:ext>
            </a:extLst>
          </p:cNvPr>
          <p:cNvSpPr/>
          <p:nvPr/>
        </p:nvSpPr>
        <p:spPr>
          <a:xfrm>
            <a:off x="5504946" y="3562421"/>
            <a:ext cx="30149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Ведет индивидуальный 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учёт результатов 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освоения обучающимися образовательных 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программ</a:t>
            </a:r>
            <a:endParaRPr lang="ko-KR" altLang="en-US" sz="1600" b="1" dirty="0">
              <a:latin typeface="Georgia" pitchFamily="18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95C6FA69-377D-4101-80E3-6ED8F49496B4}"/>
              </a:ext>
            </a:extLst>
          </p:cNvPr>
          <p:cNvSpPr/>
          <p:nvPr/>
        </p:nvSpPr>
        <p:spPr>
          <a:xfrm>
            <a:off x="6549974" y="2963137"/>
            <a:ext cx="868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latin typeface="Georgia" pitchFamily="18" charset="0"/>
              </a:rPr>
              <a:t>02</a:t>
            </a:r>
            <a:endParaRPr lang="ko-KR" altLang="en-US" sz="2400" b="1" dirty="0">
              <a:latin typeface="Georgia" pitchFamily="18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FB5A5330-B77A-4BC2-9F2B-BF8BE79812B4}"/>
              </a:ext>
            </a:extLst>
          </p:cNvPr>
          <p:cNvSpPr/>
          <p:nvPr/>
        </p:nvSpPr>
        <p:spPr>
          <a:xfrm>
            <a:off x="8670042" y="3518878"/>
            <a:ext cx="2531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Хранит в архивах 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информацию об этих результатах на 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бумажных и (или) 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электронных 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носителях</a:t>
            </a:r>
            <a:endParaRPr lang="ko-KR" altLang="en-US" sz="1600" b="1" dirty="0">
              <a:latin typeface="Georgia" pitchFamily="18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75D33958-9030-48B0-B2D9-391621060E76}"/>
              </a:ext>
            </a:extLst>
          </p:cNvPr>
          <p:cNvSpPr/>
          <p:nvPr/>
        </p:nvSpPr>
        <p:spPr>
          <a:xfrm>
            <a:off x="9453813" y="2963137"/>
            <a:ext cx="868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latin typeface="Georgia" pitchFamily="18" charset="0"/>
              </a:rPr>
              <a:t>03</a:t>
            </a:r>
            <a:endParaRPr lang="ko-KR" altLang="en-US" sz="2400" b="1" dirty="0">
              <a:latin typeface="Georgia" pitchFamily="18" charset="0"/>
            </a:endParaRPr>
          </a:p>
        </p:txBody>
      </p:sp>
      <p:sp>
        <p:nvSpPr>
          <p:cNvPr id="12" name="타원 25">
            <a:extLst>
              <a:ext uri="{FF2B5EF4-FFF2-40B4-BE49-F238E27FC236}">
                <a16:creationId xmlns:a16="http://schemas.microsoft.com/office/drawing/2014/main" xmlns="" id="{5D5CF21F-FC63-4FB7-998B-41E6A11C3E7F}"/>
              </a:ext>
            </a:extLst>
          </p:cNvPr>
          <p:cNvSpPr/>
          <p:nvPr/>
        </p:nvSpPr>
        <p:spPr>
          <a:xfrm>
            <a:off x="304800" y="2847142"/>
            <a:ext cx="2873829" cy="2494115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Текущий контроль </a:t>
            </a:r>
          </a:p>
          <a:p>
            <a:pPr algn="ctr"/>
            <a:r>
              <a:rPr lang="ru-RU" sz="1600" b="1" dirty="0" smtClean="0"/>
              <a:t>успеваемости и </a:t>
            </a:r>
          </a:p>
          <a:p>
            <a:pPr algn="ctr"/>
            <a:r>
              <a:rPr lang="ru-RU" sz="1600" b="1" dirty="0" smtClean="0"/>
              <a:t>промежуточной </a:t>
            </a:r>
          </a:p>
          <a:p>
            <a:pPr algn="ctr"/>
            <a:r>
              <a:rPr lang="ru-RU" sz="1600" b="1" dirty="0" smtClean="0"/>
              <a:t>аттестации </a:t>
            </a:r>
          </a:p>
          <a:p>
            <a:pPr algn="ctr"/>
            <a:r>
              <a:rPr lang="ru-RU" sz="1600" b="1" dirty="0" smtClean="0"/>
              <a:t>обучающихся </a:t>
            </a:r>
          </a:p>
          <a:p>
            <a:pPr algn="ctr"/>
            <a:r>
              <a:rPr lang="ru-RU" sz="1600" b="1" dirty="0" smtClean="0"/>
              <a:t>осуществляет </a:t>
            </a:r>
          </a:p>
          <a:p>
            <a:pPr algn="ctr"/>
            <a:r>
              <a:rPr lang="ru-RU" sz="1600" b="1" dirty="0" smtClean="0"/>
              <a:t>образовательная</a:t>
            </a:r>
          </a:p>
          <a:p>
            <a:pPr algn="ctr"/>
            <a:r>
              <a:rPr lang="ru-RU" sz="1600" b="1" dirty="0" smtClean="0"/>
              <a:t>организация</a:t>
            </a:r>
            <a:r>
              <a:rPr lang="ru-RU" sz="1600" dirty="0" smtClean="0"/>
              <a:t> </a:t>
            </a:r>
            <a:endParaRPr lang="ko-KR" altLang="en-US" sz="1600" dirty="0">
              <a:solidFill>
                <a:srgbClr val="E2ED51"/>
              </a:solidFill>
              <a:latin typeface="+mj-lt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 l="5574" t="20408" r="41212" b="63265"/>
          <a:stretch>
            <a:fillRect/>
          </a:stretch>
        </p:blipFill>
        <p:spPr bwMode="auto">
          <a:xfrm>
            <a:off x="0" y="0"/>
            <a:ext cx="3161489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39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C3C769-1A4E-4347-9784-A381EE2E8DBE}"/>
              </a:ext>
            </a:extLst>
          </p:cNvPr>
          <p:cNvSpPr txBox="1"/>
          <p:nvPr/>
        </p:nvSpPr>
        <p:spPr>
          <a:xfrm>
            <a:off x="3468915" y="261256"/>
            <a:ext cx="8389256" cy="15414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 smtClean="0">
                <a:latin typeface="Georgia" pitchFamily="18" charset="0"/>
              </a:rPr>
              <a:t>Единые подходы к системе оценивания </a:t>
            </a:r>
          </a:p>
          <a:p>
            <a:r>
              <a:rPr lang="ru-RU" b="1" dirty="0" smtClean="0">
                <a:latin typeface="Georgia" pitchFamily="18" charset="0"/>
              </a:rPr>
              <a:t>достижения обучающимися планируемых </a:t>
            </a:r>
          </a:p>
          <a:p>
            <a:r>
              <a:rPr lang="ru-RU" b="1" dirty="0" smtClean="0">
                <a:latin typeface="Georgia" pitchFamily="18" charset="0"/>
              </a:rPr>
              <a:t>результатов освоения программ </a:t>
            </a:r>
          </a:p>
          <a:p>
            <a:r>
              <a:rPr lang="ru-RU" b="1" dirty="0" smtClean="0">
                <a:latin typeface="Georgia" pitchFamily="18" charset="0"/>
              </a:rPr>
              <a:t>соответствующего уровня образования</a:t>
            </a:r>
            <a:endParaRPr lang="ko-KR" altLang="en-US" b="1" dirty="0">
              <a:latin typeface="Georgia" pitchFamily="18" charset="0"/>
            </a:endParaRPr>
          </a:p>
        </p:txBody>
      </p:sp>
      <p:sp>
        <p:nvSpPr>
          <p:cNvPr id="18" name="자유형: 도형 53">
            <a:extLst>
              <a:ext uri="{FF2B5EF4-FFF2-40B4-BE49-F238E27FC236}">
                <a16:creationId xmlns:a16="http://schemas.microsoft.com/office/drawing/2014/main" xmlns="" id="{FDC83D07-3BBF-46C3-A9EF-E296ADFEA0D0}"/>
              </a:ext>
            </a:extLst>
          </p:cNvPr>
          <p:cNvSpPr/>
          <p:nvPr/>
        </p:nvSpPr>
        <p:spPr>
          <a:xfrm>
            <a:off x="3526970" y="3889830"/>
            <a:ext cx="3931309" cy="1030514"/>
          </a:xfrm>
          <a:custGeom>
            <a:avLst/>
            <a:gdLst>
              <a:gd name="connsiteX0" fmla="*/ 0 w 3565419"/>
              <a:gd name="connsiteY0" fmla="*/ 0 h 1301158"/>
              <a:gd name="connsiteX1" fmla="*/ 690705 w 3565419"/>
              <a:gd name="connsiteY1" fmla="*/ 0 h 1301158"/>
              <a:gd name="connsiteX2" fmla="*/ 1155031 w 3565419"/>
              <a:gd name="connsiteY2" fmla="*/ 0 h 1301158"/>
              <a:gd name="connsiteX3" fmla="*/ 1467862 w 3565419"/>
              <a:gd name="connsiteY3" fmla="*/ 0 h 1301158"/>
              <a:gd name="connsiteX4" fmla="*/ 1467862 w 3565419"/>
              <a:gd name="connsiteY4" fmla="*/ 1 h 1301158"/>
              <a:gd name="connsiteX5" fmla="*/ 2914840 w 3565419"/>
              <a:gd name="connsiteY5" fmla="*/ 1 h 1301158"/>
              <a:gd name="connsiteX6" fmla="*/ 3565419 w 3565419"/>
              <a:gd name="connsiteY6" fmla="*/ 650579 h 1301158"/>
              <a:gd name="connsiteX7" fmla="*/ 2914840 w 3565419"/>
              <a:gd name="connsiteY7" fmla="*/ 1301158 h 1301158"/>
              <a:gd name="connsiteX8" fmla="*/ 1168678 w 3565419"/>
              <a:gd name="connsiteY8" fmla="*/ 1301158 h 1301158"/>
              <a:gd name="connsiteX9" fmla="*/ 1168678 w 3565419"/>
              <a:gd name="connsiteY9" fmla="*/ 1301157 h 1301158"/>
              <a:gd name="connsiteX10" fmla="*/ 1155031 w 3565419"/>
              <a:gd name="connsiteY10" fmla="*/ 1301157 h 1301158"/>
              <a:gd name="connsiteX11" fmla="*/ 1155031 w 3565419"/>
              <a:gd name="connsiteY11" fmla="*/ 1301157 h 1301158"/>
              <a:gd name="connsiteX12" fmla="*/ 0 w 3565419"/>
              <a:gd name="connsiteY12" fmla="*/ 1301157 h 130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5419" h="1301158">
                <a:moveTo>
                  <a:pt x="0" y="0"/>
                </a:moveTo>
                <a:lnTo>
                  <a:pt x="690705" y="0"/>
                </a:lnTo>
                <a:lnTo>
                  <a:pt x="1155031" y="0"/>
                </a:lnTo>
                <a:lnTo>
                  <a:pt x="1467862" y="0"/>
                </a:lnTo>
                <a:lnTo>
                  <a:pt x="1467862" y="1"/>
                </a:lnTo>
                <a:lnTo>
                  <a:pt x="2914840" y="1"/>
                </a:lnTo>
                <a:cubicBezTo>
                  <a:pt x="3274145" y="1"/>
                  <a:pt x="3565419" y="291275"/>
                  <a:pt x="3565419" y="650579"/>
                </a:cubicBezTo>
                <a:cubicBezTo>
                  <a:pt x="3565419" y="1009884"/>
                  <a:pt x="3274145" y="1301158"/>
                  <a:pt x="2914840" y="1301158"/>
                </a:cubicBezTo>
                <a:lnTo>
                  <a:pt x="1168678" y="1301158"/>
                </a:lnTo>
                <a:lnTo>
                  <a:pt x="1168678" y="1301157"/>
                </a:lnTo>
                <a:lnTo>
                  <a:pt x="1155031" y="1301157"/>
                </a:lnTo>
                <a:lnTo>
                  <a:pt x="1155031" y="1301157"/>
                </a:lnTo>
                <a:lnTo>
                  <a:pt x="0" y="1301157"/>
                </a:lnTo>
                <a:close/>
              </a:path>
            </a:pathLst>
          </a:custGeom>
          <a:solidFill>
            <a:srgbClr val="73D9E0"/>
          </a:solidFill>
          <a:ln w="9525" cap="flat">
            <a:noFill/>
            <a:prstDash val="solid"/>
            <a:miter/>
          </a:ln>
        </p:spPr>
        <p:txBody>
          <a:bodyPr wrap="square" lIns="1080000" tIns="36000" rIns="86400" bIns="36000" rtlCol="0" anchor="ctr">
            <a:noAutofit/>
          </a:bodyPr>
          <a:lstStyle/>
          <a:p>
            <a:endParaRPr lang="ko-KR" altLang="en-US" sz="2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9" name="자유형: 도형 52">
            <a:extLst>
              <a:ext uri="{FF2B5EF4-FFF2-40B4-BE49-F238E27FC236}">
                <a16:creationId xmlns:a16="http://schemas.microsoft.com/office/drawing/2014/main" xmlns="" id="{812CDC0D-A137-4760-9701-6F664647FA84}"/>
              </a:ext>
            </a:extLst>
          </p:cNvPr>
          <p:cNvSpPr/>
          <p:nvPr/>
        </p:nvSpPr>
        <p:spPr>
          <a:xfrm>
            <a:off x="3439886" y="2728525"/>
            <a:ext cx="8302171" cy="522675"/>
          </a:xfrm>
          <a:custGeom>
            <a:avLst/>
            <a:gdLst>
              <a:gd name="connsiteX0" fmla="*/ 0 w 4145787"/>
              <a:gd name="connsiteY0" fmla="*/ 0 h 1301157"/>
              <a:gd name="connsiteX1" fmla="*/ 1257710 w 4145787"/>
              <a:gd name="connsiteY1" fmla="*/ 0 h 1301157"/>
              <a:gd name="connsiteX2" fmla="*/ 1257710 w 4145787"/>
              <a:gd name="connsiteY2" fmla="*/ 1 h 1301157"/>
              <a:gd name="connsiteX3" fmla="*/ 3495209 w 4145787"/>
              <a:gd name="connsiteY3" fmla="*/ 1 h 1301157"/>
              <a:gd name="connsiteX4" fmla="*/ 4145787 w 4145787"/>
              <a:gd name="connsiteY4" fmla="*/ 650579 h 1301157"/>
              <a:gd name="connsiteX5" fmla="*/ 3495209 w 4145787"/>
              <a:gd name="connsiteY5" fmla="*/ 1301157 h 1301157"/>
              <a:gd name="connsiteX6" fmla="*/ 1257710 w 4145787"/>
              <a:gd name="connsiteY6" fmla="*/ 1301157 h 1301157"/>
              <a:gd name="connsiteX7" fmla="*/ 1201255 w 4145787"/>
              <a:gd name="connsiteY7" fmla="*/ 1301157 h 1301157"/>
              <a:gd name="connsiteX8" fmla="*/ 0 w 4145787"/>
              <a:gd name="connsiteY8" fmla="*/ 1301157 h 130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5787" h="1301157">
                <a:moveTo>
                  <a:pt x="0" y="0"/>
                </a:moveTo>
                <a:lnTo>
                  <a:pt x="1257710" y="0"/>
                </a:lnTo>
                <a:lnTo>
                  <a:pt x="1257710" y="1"/>
                </a:lnTo>
                <a:lnTo>
                  <a:pt x="3495209" y="1"/>
                </a:lnTo>
                <a:cubicBezTo>
                  <a:pt x="3854513" y="1"/>
                  <a:pt x="4145787" y="291275"/>
                  <a:pt x="4145787" y="650579"/>
                </a:cubicBezTo>
                <a:cubicBezTo>
                  <a:pt x="4145787" y="1009883"/>
                  <a:pt x="3854513" y="1301157"/>
                  <a:pt x="3495209" y="1301157"/>
                </a:cubicBezTo>
                <a:lnTo>
                  <a:pt x="1257710" y="1301157"/>
                </a:lnTo>
                <a:lnTo>
                  <a:pt x="1201255" y="1301157"/>
                </a:lnTo>
                <a:lnTo>
                  <a:pt x="0" y="13011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wrap="square" lIns="1080000" tIns="36000" rIns="86400" bIns="36000" rtlCol="0" anchor="ctr">
            <a:noAutofit/>
          </a:bodyPr>
          <a:lstStyle/>
          <a:p>
            <a:pPr algn="ctr"/>
            <a:r>
              <a:rPr lang="en-US" altLang="ko-KR" sz="2400" b="1" dirty="0" smtClean="0">
                <a:latin typeface="Georgia" pitchFamily="18" charset="0"/>
              </a:rPr>
              <a:t>I</a:t>
            </a:r>
            <a:r>
              <a:rPr lang="ru-RU" altLang="ko-KR" sz="2400" b="1" dirty="0" smtClean="0">
                <a:latin typeface="Georgia" pitchFamily="18" charset="0"/>
              </a:rPr>
              <a:t>. Общие положения</a:t>
            </a:r>
            <a:endParaRPr lang="ko-KR" altLang="en-US" sz="2400" b="1" dirty="0">
              <a:latin typeface="Georgia" pitchFamily="18" charset="0"/>
            </a:endParaRPr>
          </a:p>
        </p:txBody>
      </p:sp>
      <p:sp>
        <p:nvSpPr>
          <p:cNvPr id="21" name="자유형: 도형 53">
            <a:extLst>
              <a:ext uri="{FF2B5EF4-FFF2-40B4-BE49-F238E27FC236}">
                <a16:creationId xmlns:a16="http://schemas.microsoft.com/office/drawing/2014/main" xmlns="" id="{FDC83D07-3BBF-46C3-A9EF-E296ADFEA0D0}"/>
              </a:ext>
            </a:extLst>
          </p:cNvPr>
          <p:cNvSpPr/>
          <p:nvPr/>
        </p:nvSpPr>
        <p:spPr>
          <a:xfrm>
            <a:off x="7888513" y="3950116"/>
            <a:ext cx="3931309" cy="941198"/>
          </a:xfrm>
          <a:custGeom>
            <a:avLst/>
            <a:gdLst>
              <a:gd name="connsiteX0" fmla="*/ 0 w 3565419"/>
              <a:gd name="connsiteY0" fmla="*/ 0 h 1301158"/>
              <a:gd name="connsiteX1" fmla="*/ 690705 w 3565419"/>
              <a:gd name="connsiteY1" fmla="*/ 0 h 1301158"/>
              <a:gd name="connsiteX2" fmla="*/ 1155031 w 3565419"/>
              <a:gd name="connsiteY2" fmla="*/ 0 h 1301158"/>
              <a:gd name="connsiteX3" fmla="*/ 1467862 w 3565419"/>
              <a:gd name="connsiteY3" fmla="*/ 0 h 1301158"/>
              <a:gd name="connsiteX4" fmla="*/ 1467862 w 3565419"/>
              <a:gd name="connsiteY4" fmla="*/ 1 h 1301158"/>
              <a:gd name="connsiteX5" fmla="*/ 2914840 w 3565419"/>
              <a:gd name="connsiteY5" fmla="*/ 1 h 1301158"/>
              <a:gd name="connsiteX6" fmla="*/ 3565419 w 3565419"/>
              <a:gd name="connsiteY6" fmla="*/ 650579 h 1301158"/>
              <a:gd name="connsiteX7" fmla="*/ 2914840 w 3565419"/>
              <a:gd name="connsiteY7" fmla="*/ 1301158 h 1301158"/>
              <a:gd name="connsiteX8" fmla="*/ 1168678 w 3565419"/>
              <a:gd name="connsiteY8" fmla="*/ 1301158 h 1301158"/>
              <a:gd name="connsiteX9" fmla="*/ 1168678 w 3565419"/>
              <a:gd name="connsiteY9" fmla="*/ 1301157 h 1301158"/>
              <a:gd name="connsiteX10" fmla="*/ 1155031 w 3565419"/>
              <a:gd name="connsiteY10" fmla="*/ 1301157 h 1301158"/>
              <a:gd name="connsiteX11" fmla="*/ 1155031 w 3565419"/>
              <a:gd name="connsiteY11" fmla="*/ 1301157 h 1301158"/>
              <a:gd name="connsiteX12" fmla="*/ 0 w 3565419"/>
              <a:gd name="connsiteY12" fmla="*/ 1301157 h 130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5419" h="1301158">
                <a:moveTo>
                  <a:pt x="0" y="0"/>
                </a:moveTo>
                <a:lnTo>
                  <a:pt x="690705" y="0"/>
                </a:lnTo>
                <a:lnTo>
                  <a:pt x="1155031" y="0"/>
                </a:lnTo>
                <a:lnTo>
                  <a:pt x="1467862" y="0"/>
                </a:lnTo>
                <a:lnTo>
                  <a:pt x="1467862" y="1"/>
                </a:lnTo>
                <a:lnTo>
                  <a:pt x="2914840" y="1"/>
                </a:lnTo>
                <a:cubicBezTo>
                  <a:pt x="3274145" y="1"/>
                  <a:pt x="3565419" y="291275"/>
                  <a:pt x="3565419" y="650579"/>
                </a:cubicBezTo>
                <a:cubicBezTo>
                  <a:pt x="3565419" y="1009884"/>
                  <a:pt x="3274145" y="1301158"/>
                  <a:pt x="2914840" y="1301158"/>
                </a:cubicBezTo>
                <a:lnTo>
                  <a:pt x="1168678" y="1301158"/>
                </a:lnTo>
                <a:lnTo>
                  <a:pt x="1168678" y="1301157"/>
                </a:lnTo>
                <a:lnTo>
                  <a:pt x="1155031" y="1301157"/>
                </a:lnTo>
                <a:lnTo>
                  <a:pt x="1155031" y="1301157"/>
                </a:lnTo>
                <a:lnTo>
                  <a:pt x="0" y="1301157"/>
                </a:lnTo>
                <a:close/>
              </a:path>
            </a:pathLst>
          </a:custGeom>
          <a:solidFill>
            <a:srgbClr val="73D9E0"/>
          </a:solidFill>
          <a:ln w="9525" cap="flat">
            <a:noFill/>
            <a:prstDash val="solid"/>
            <a:miter/>
          </a:ln>
        </p:spPr>
        <p:txBody>
          <a:bodyPr wrap="square" lIns="1080000" tIns="36000" rIns="86400" bIns="36000" rtlCol="0" anchor="ctr">
            <a:noAutofit/>
          </a:bodyPr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14E6521-BF2C-41EE-800F-85FA5C0B4312}"/>
              </a:ext>
            </a:extLst>
          </p:cNvPr>
          <p:cNvSpPr txBox="1"/>
          <p:nvPr/>
        </p:nvSpPr>
        <p:spPr>
          <a:xfrm>
            <a:off x="8258694" y="4099779"/>
            <a:ext cx="2873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Единые принципы и положения</a:t>
            </a:r>
            <a:endParaRPr lang="ko-KR" altLang="en-US" sz="2000" dirty="0">
              <a:latin typeface="Georgia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14E6521-BF2C-41EE-800F-85FA5C0B4312}"/>
              </a:ext>
            </a:extLst>
          </p:cNvPr>
          <p:cNvSpPr txBox="1"/>
          <p:nvPr/>
        </p:nvSpPr>
        <p:spPr>
          <a:xfrm>
            <a:off x="3940693" y="4165094"/>
            <a:ext cx="2873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Единая структура</a:t>
            </a:r>
            <a:endParaRPr lang="ko-KR" altLang="en-US" sz="2000" dirty="0">
              <a:latin typeface="Georgia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5574" t="20408" r="41212" b="63265"/>
          <a:stretch>
            <a:fillRect/>
          </a:stretch>
        </p:blipFill>
        <p:spPr bwMode="auto">
          <a:xfrm>
            <a:off x="0" y="0"/>
            <a:ext cx="3161489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32229" y="2699657"/>
            <a:ext cx="3004457" cy="2293257"/>
          </a:xfrm>
          <a:prstGeom prst="roundRect">
            <a:avLst/>
          </a:prstGeom>
          <a:solidFill>
            <a:srgbClr val="73D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14E6521-BF2C-41EE-800F-85FA5C0B4312}"/>
              </a:ext>
            </a:extLst>
          </p:cNvPr>
          <p:cNvSpPr txBox="1"/>
          <p:nvPr/>
        </p:nvSpPr>
        <p:spPr>
          <a:xfrm>
            <a:off x="290350" y="2677379"/>
            <a:ext cx="287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Методические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рекомендации по системе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оценки достижения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обучающимися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планируемых результатов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освоения программ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начального общего,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основного общего и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среднего общего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образования</a:t>
            </a:r>
            <a:endParaRPr lang="ru-RU" sz="1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6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C3C769-1A4E-4347-9784-A381EE2E8DBE}"/>
              </a:ext>
            </a:extLst>
          </p:cNvPr>
          <p:cNvSpPr txBox="1"/>
          <p:nvPr/>
        </p:nvSpPr>
        <p:spPr>
          <a:xfrm>
            <a:off x="3468915" y="261256"/>
            <a:ext cx="8389256" cy="10305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 smtClean="0">
                <a:latin typeface="Georgia" pitchFamily="18" charset="0"/>
              </a:rPr>
              <a:t>1.1. Ориентация оценки </a:t>
            </a:r>
          </a:p>
          <a:p>
            <a:r>
              <a:rPr lang="ru-RU" b="1" dirty="0" smtClean="0">
                <a:latin typeface="Georgia" pitchFamily="18" charset="0"/>
              </a:rPr>
              <a:t>на управление качеством образования</a:t>
            </a:r>
            <a:endParaRPr lang="ko-KR" altLang="en-US" b="1" dirty="0">
              <a:latin typeface="Georgia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5574" t="20408" r="41212" b="63265"/>
          <a:stretch>
            <a:fillRect/>
          </a:stretch>
        </p:blipFill>
        <p:spPr bwMode="auto">
          <a:xfrm>
            <a:off x="0" y="0"/>
            <a:ext cx="3161489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17AAA1-4833-436D-A26B-3E89D9125BD2}"/>
              </a:ext>
            </a:extLst>
          </p:cNvPr>
          <p:cNvSpPr txBox="1"/>
          <p:nvPr/>
        </p:nvSpPr>
        <p:spPr>
          <a:xfrm>
            <a:off x="1817448" y="2424159"/>
            <a:ext cx="4075351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Ориентация образовательного процесса на достижение </a:t>
            </a:r>
          </a:p>
          <a:p>
            <a:pPr algn="just"/>
            <a:r>
              <a:rPr lang="ru-RU" b="1" dirty="0" smtClean="0">
                <a:latin typeface="Georgia" pitchFamily="18" charset="0"/>
              </a:rPr>
              <a:t>планируемых результатов</a:t>
            </a:r>
            <a:endParaRPr lang="ko-KR" altLang="en-US" b="1" dirty="0">
              <a:latin typeface="Georgia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0BD74D-A2BF-4654-94E4-63021B77B0FD}"/>
              </a:ext>
            </a:extLst>
          </p:cNvPr>
          <p:cNvSpPr txBox="1"/>
          <p:nvPr/>
        </p:nvSpPr>
        <p:spPr>
          <a:xfrm>
            <a:off x="7099611" y="2380615"/>
            <a:ext cx="3931507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Вовлечённость в оценочную </a:t>
            </a:r>
          </a:p>
          <a:p>
            <a:r>
              <a:rPr lang="ru-RU" b="1" dirty="0" smtClean="0">
                <a:latin typeface="Georgia" pitchFamily="18" charset="0"/>
              </a:rPr>
              <a:t>деятельность педагогов и </a:t>
            </a:r>
          </a:p>
          <a:p>
            <a:r>
              <a:rPr lang="ru-RU" b="1" dirty="0" smtClean="0">
                <a:latin typeface="Georgia" pitchFamily="18" charset="0"/>
              </a:rPr>
              <a:t>обучающихся</a:t>
            </a:r>
            <a:endParaRPr lang="ko-KR" altLang="en-US" b="1" dirty="0">
              <a:latin typeface="Georgia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FD12A9C-9682-4D7A-A490-D6A65DB3657E}"/>
              </a:ext>
            </a:extLst>
          </p:cNvPr>
          <p:cNvSpPr txBox="1"/>
          <p:nvPr/>
        </p:nvSpPr>
        <p:spPr>
          <a:xfrm>
            <a:off x="1904534" y="3998134"/>
            <a:ext cx="3931507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Обеспечение эффективной </a:t>
            </a:r>
          </a:p>
          <a:p>
            <a:r>
              <a:rPr lang="ru-RU" b="1" dirty="0" smtClean="0">
                <a:latin typeface="Georgia" pitchFamily="18" charset="0"/>
              </a:rPr>
              <a:t>обратной связи</a:t>
            </a:r>
            <a:endParaRPr lang="ko-KR" altLang="en-US" b="1" dirty="0">
              <a:latin typeface="Georgia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E55DF7E-D724-4E14-8337-BA5077069FB7}"/>
              </a:ext>
            </a:extLst>
          </p:cNvPr>
          <p:cNvSpPr txBox="1"/>
          <p:nvPr/>
        </p:nvSpPr>
        <p:spPr>
          <a:xfrm>
            <a:off x="7128640" y="3998134"/>
            <a:ext cx="3931507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Ориентация на планируемые результаты и комплексный </a:t>
            </a:r>
          </a:p>
          <a:p>
            <a:r>
              <a:rPr lang="ru-RU" b="1" dirty="0" smtClean="0">
                <a:latin typeface="Georgia" pitchFamily="18" charset="0"/>
              </a:rPr>
              <a:t>подход к их оценке</a:t>
            </a:r>
            <a:endParaRPr lang="ko-KR" altLang="en-US" b="1" dirty="0">
              <a:latin typeface="Georgia" pitchFamily="18" charset="0"/>
            </a:endParaRPr>
          </a:p>
        </p:txBody>
      </p:sp>
      <p:sp>
        <p:nvSpPr>
          <p:cNvPr id="25" name="타원 22">
            <a:extLst>
              <a:ext uri="{FF2B5EF4-FFF2-40B4-BE49-F238E27FC236}">
                <a16:creationId xmlns:a16="http://schemas.microsoft.com/office/drawing/2014/main" xmlns="" id="{A8DB9BD9-49E8-49CF-A835-BCA42818FC65}"/>
              </a:ext>
            </a:extLst>
          </p:cNvPr>
          <p:cNvSpPr/>
          <p:nvPr/>
        </p:nvSpPr>
        <p:spPr>
          <a:xfrm>
            <a:off x="1229825" y="2524604"/>
            <a:ext cx="455340" cy="4553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1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타원 23">
            <a:extLst>
              <a:ext uri="{FF2B5EF4-FFF2-40B4-BE49-F238E27FC236}">
                <a16:creationId xmlns:a16="http://schemas.microsoft.com/office/drawing/2014/main" xmlns="" id="{063F2F36-F26C-494C-8CC4-A067CC468983}"/>
              </a:ext>
            </a:extLst>
          </p:cNvPr>
          <p:cNvSpPr/>
          <p:nvPr/>
        </p:nvSpPr>
        <p:spPr>
          <a:xfrm>
            <a:off x="6483997" y="2452033"/>
            <a:ext cx="455340" cy="4553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3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타원 24">
            <a:extLst>
              <a:ext uri="{FF2B5EF4-FFF2-40B4-BE49-F238E27FC236}">
                <a16:creationId xmlns:a16="http://schemas.microsoft.com/office/drawing/2014/main" xmlns="" id="{7F8901ED-84D9-4EAD-A308-0443D4921C49}"/>
              </a:ext>
            </a:extLst>
          </p:cNvPr>
          <p:cNvSpPr/>
          <p:nvPr/>
        </p:nvSpPr>
        <p:spPr>
          <a:xfrm>
            <a:off x="1302397" y="4124445"/>
            <a:ext cx="455340" cy="4553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2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타원 25">
            <a:extLst>
              <a:ext uri="{FF2B5EF4-FFF2-40B4-BE49-F238E27FC236}">
                <a16:creationId xmlns:a16="http://schemas.microsoft.com/office/drawing/2014/main" xmlns="" id="{2B9EB74B-3178-4722-845E-6FFBBA90A0C9}"/>
              </a:ext>
            </a:extLst>
          </p:cNvPr>
          <p:cNvSpPr/>
          <p:nvPr/>
        </p:nvSpPr>
        <p:spPr>
          <a:xfrm>
            <a:off x="6556569" y="4124445"/>
            <a:ext cx="455340" cy="4553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4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6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8CC924FD-1CB3-4B6C-9DC0-A5943998EE64}"/>
              </a:ext>
            </a:extLst>
          </p:cNvPr>
          <p:cNvSpPr/>
          <p:nvPr/>
        </p:nvSpPr>
        <p:spPr>
          <a:xfrm>
            <a:off x="3497945" y="1290616"/>
            <a:ext cx="4673597" cy="393042"/>
          </a:xfrm>
          <a:prstGeom prst="rect">
            <a:avLst/>
          </a:prstGeom>
          <a:solidFill>
            <a:srgbClr val="73D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400" b="1" dirty="0" smtClean="0">
                <a:solidFill>
                  <a:schemeClr val="tx1"/>
                </a:solidFill>
                <a:latin typeface="Georgia" pitchFamily="18" charset="0"/>
              </a:rPr>
              <a:t>Внутреннее оценивание</a:t>
            </a:r>
            <a:endParaRPr lang="ko-KR" altLang="en-US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xmlns="" id="{60B3B113-47F8-48FD-916B-298290669301}"/>
              </a:ext>
            </a:extLst>
          </p:cNvPr>
          <p:cNvSpPr/>
          <p:nvPr/>
        </p:nvSpPr>
        <p:spPr>
          <a:xfrm>
            <a:off x="3812486" y="2310113"/>
            <a:ext cx="1131551" cy="1131551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2ED51"/>
              </a:solidFill>
              <a:latin typeface="+mj-lt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6F62473F-4C42-4625-89E2-ADC0BB71A762}"/>
              </a:ext>
            </a:extLst>
          </p:cNvPr>
          <p:cNvSpPr/>
          <p:nvPr/>
        </p:nvSpPr>
        <p:spPr>
          <a:xfrm>
            <a:off x="3178629" y="3526015"/>
            <a:ext cx="2424923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000" b="1" dirty="0" smtClean="0">
                <a:latin typeface="Georgia" pitchFamily="18" charset="0"/>
              </a:rPr>
              <a:t>Промежуточная аттестация</a:t>
            </a:r>
            <a:endParaRPr lang="en-US" altLang="ko-KR" sz="2000" b="1" dirty="0">
              <a:latin typeface="Georgia" pitchFamily="18" charset="0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xmlns="" id="{1FB24400-3FC1-4EFB-98C3-22B69993D139}"/>
              </a:ext>
            </a:extLst>
          </p:cNvPr>
          <p:cNvSpPr/>
          <p:nvPr/>
        </p:nvSpPr>
        <p:spPr>
          <a:xfrm>
            <a:off x="8825619" y="2281085"/>
            <a:ext cx="1131551" cy="1131551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2ED51"/>
              </a:solidFill>
              <a:latin typeface="+mj-lt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395AE9C5-AA77-48CF-91E5-41D39FD19045}"/>
              </a:ext>
            </a:extLst>
          </p:cNvPr>
          <p:cNvSpPr/>
          <p:nvPr/>
        </p:nvSpPr>
        <p:spPr>
          <a:xfrm>
            <a:off x="8340272" y="3526015"/>
            <a:ext cx="2102242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000" b="1" dirty="0" smtClean="0">
                <a:latin typeface="Georgia" pitchFamily="18" charset="0"/>
              </a:rPr>
              <a:t>Комплексные работы</a:t>
            </a:r>
            <a:endParaRPr lang="en-US" altLang="ko-KR" sz="2000" b="1" dirty="0">
              <a:latin typeface="Georgia" pitchFamily="18" charset="0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5D5CF21F-FC63-4FB7-998B-41E6A11C3E7F}"/>
              </a:ext>
            </a:extLst>
          </p:cNvPr>
          <p:cNvSpPr/>
          <p:nvPr/>
        </p:nvSpPr>
        <p:spPr>
          <a:xfrm>
            <a:off x="1567175" y="2281085"/>
            <a:ext cx="1131551" cy="1131551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2ED51"/>
              </a:solidFill>
              <a:latin typeface="+mj-lt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9BB8AD25-0216-4D1C-9E0F-931180531710}"/>
              </a:ext>
            </a:extLst>
          </p:cNvPr>
          <p:cNvSpPr/>
          <p:nvPr/>
        </p:nvSpPr>
        <p:spPr>
          <a:xfrm>
            <a:off x="1081829" y="3526015"/>
            <a:ext cx="2102242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000" b="1" dirty="0" smtClean="0">
                <a:latin typeface="Georgia" pitchFamily="18" charset="0"/>
              </a:rPr>
              <a:t>Текущая оценка</a:t>
            </a:r>
            <a:endParaRPr lang="en-US" altLang="ko-KR" sz="2000" b="1" dirty="0">
              <a:latin typeface="Georgia" pitchFamily="18" charset="0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4FED6E8E-E233-45E9-804A-012A0E656FAD}"/>
              </a:ext>
            </a:extLst>
          </p:cNvPr>
          <p:cNvSpPr/>
          <p:nvPr/>
        </p:nvSpPr>
        <p:spPr>
          <a:xfrm>
            <a:off x="6406138" y="2281085"/>
            <a:ext cx="1131551" cy="1131551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rgbClr val="E2ED51"/>
              </a:solidFill>
              <a:latin typeface="+mj-lt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15AE834E-533D-4C12-BB8A-F03B81DBF07F}"/>
              </a:ext>
            </a:extLst>
          </p:cNvPr>
          <p:cNvSpPr/>
          <p:nvPr/>
        </p:nvSpPr>
        <p:spPr>
          <a:xfrm>
            <a:off x="5920791" y="3526015"/>
            <a:ext cx="2102242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000" b="1" dirty="0" smtClean="0">
                <a:latin typeface="Georgia" pitchFamily="18" charset="0"/>
              </a:rPr>
              <a:t>Стартовые работы</a:t>
            </a:r>
            <a:endParaRPr lang="en-US" altLang="ko-KR" sz="2000" b="1" dirty="0">
              <a:latin typeface="Georgia" pitchFamily="18" charset="0"/>
            </a:endParaRPr>
          </a:p>
        </p:txBody>
      </p:sp>
      <p:pic>
        <p:nvPicPr>
          <p:cNvPr id="32" name="그래픽 31">
            <a:extLst>
              <a:ext uri="{FF2B5EF4-FFF2-40B4-BE49-F238E27FC236}">
                <a16:creationId xmlns:a16="http://schemas.microsoft.com/office/drawing/2014/main" xmlns="" id="{A381A671-A8C9-4228-ACEF-F0CA9517B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74753" y="2613967"/>
            <a:ext cx="546792" cy="465786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:a16="http://schemas.microsoft.com/office/drawing/2014/main" xmlns="" id="{5940F374-720E-4AD4-9020-896774101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39775" y="2587978"/>
            <a:ext cx="617674" cy="546794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xmlns="" id="{BC00EFB1-D7D9-45CA-8764-57352312F5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764334" y="2578527"/>
            <a:ext cx="415158" cy="536666"/>
          </a:xfrm>
          <a:prstGeom prst="rect">
            <a:avLst/>
          </a:prstGeom>
        </p:spPr>
      </p:pic>
      <p:pic>
        <p:nvPicPr>
          <p:cNvPr id="39" name="그래픽 38">
            <a:extLst>
              <a:ext uri="{FF2B5EF4-FFF2-40B4-BE49-F238E27FC236}">
                <a16:creationId xmlns:a16="http://schemas.microsoft.com/office/drawing/2014/main" xmlns="" id="{EA0B9838-F72D-4057-BCF2-DBDE189E50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70682" y="2627807"/>
            <a:ext cx="415158" cy="496162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>
          <a:blip r:embed="rId10" cstate="print"/>
          <a:srcRect l="5574" t="20408" r="41212" b="63265"/>
          <a:stretch>
            <a:fillRect/>
          </a:stretch>
        </p:blipFill>
        <p:spPr bwMode="auto">
          <a:xfrm>
            <a:off x="0" y="0"/>
            <a:ext cx="3161489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1C3C769-1A4E-4347-9784-A381EE2E8DBE}"/>
              </a:ext>
            </a:extLst>
          </p:cNvPr>
          <p:cNvSpPr txBox="1"/>
          <p:nvPr/>
        </p:nvSpPr>
        <p:spPr>
          <a:xfrm>
            <a:off x="3454400" y="188684"/>
            <a:ext cx="7445830" cy="696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 smtClean="0">
                <a:latin typeface="Georgia" pitchFamily="18" charset="0"/>
              </a:rPr>
              <a:t>1.2. Внутреннее и внешнее оценивание</a:t>
            </a:r>
            <a:endParaRPr lang="ko-KR" altLang="en-US" b="1" dirty="0">
              <a:latin typeface="Georgia" pitchFamily="18" charset="0"/>
            </a:endParaRPr>
          </a:p>
        </p:txBody>
      </p:sp>
      <p:cxnSp>
        <p:nvCxnSpPr>
          <p:cNvPr id="42" name="Прямая со стрелкой 41"/>
          <p:cNvCxnSpPr>
            <a:stCxn id="19" idx="2"/>
            <a:endCxn id="26" idx="0"/>
          </p:cNvCxnSpPr>
          <p:nvPr/>
        </p:nvCxnSpPr>
        <p:spPr>
          <a:xfrm flipH="1">
            <a:off x="2132951" y="1683658"/>
            <a:ext cx="3701793" cy="597427"/>
          </a:xfrm>
          <a:prstGeom prst="straightConnector1">
            <a:avLst/>
          </a:prstGeom>
          <a:ln w="38100" cap="rnd">
            <a:solidFill>
              <a:srgbClr val="73D9E0"/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9" idx="2"/>
            <a:endCxn id="20" idx="0"/>
          </p:cNvCxnSpPr>
          <p:nvPr/>
        </p:nvCxnSpPr>
        <p:spPr>
          <a:xfrm flipH="1">
            <a:off x="4378262" y="1683658"/>
            <a:ext cx="1456482" cy="626455"/>
          </a:xfrm>
          <a:prstGeom prst="straightConnector1">
            <a:avLst/>
          </a:prstGeom>
          <a:ln w="38100" cap="rnd">
            <a:solidFill>
              <a:srgbClr val="73D9E0"/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9" idx="2"/>
            <a:endCxn id="29" idx="0"/>
          </p:cNvCxnSpPr>
          <p:nvPr/>
        </p:nvCxnSpPr>
        <p:spPr>
          <a:xfrm>
            <a:off x="5834744" y="1683658"/>
            <a:ext cx="1137170" cy="597427"/>
          </a:xfrm>
          <a:prstGeom prst="straightConnector1">
            <a:avLst/>
          </a:prstGeom>
          <a:ln w="38100" cap="rnd">
            <a:solidFill>
              <a:srgbClr val="73D9E0"/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9" idx="2"/>
            <a:endCxn id="23" idx="0"/>
          </p:cNvCxnSpPr>
          <p:nvPr/>
        </p:nvCxnSpPr>
        <p:spPr>
          <a:xfrm>
            <a:off x="5834744" y="1683658"/>
            <a:ext cx="3556651" cy="597427"/>
          </a:xfrm>
          <a:prstGeom prst="straightConnector1">
            <a:avLst/>
          </a:prstGeom>
          <a:ln w="38100" cap="rnd">
            <a:solidFill>
              <a:srgbClr val="73D9E0"/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6" descr="O_chevron001"/>
          <p:cNvPicPr>
            <a:picLocks noChangeAspect="1" noChangeArrowheads="1"/>
          </p:cNvPicPr>
          <p:nvPr/>
        </p:nvPicPr>
        <p:blipFill>
          <a:blip r:embed="rId11" cstate="print">
            <a:lum bright="6000" contrast="42000"/>
            <a:grayscl/>
          </a:blip>
          <a:srcRect/>
          <a:stretch>
            <a:fillRect/>
          </a:stretch>
        </p:blipFill>
        <p:spPr bwMode="auto">
          <a:xfrm rot="5400000">
            <a:off x="5575980" y="96727"/>
            <a:ext cx="517525" cy="8882742"/>
          </a:xfrm>
          <a:prstGeom prst="rect">
            <a:avLst/>
          </a:prstGeom>
          <a:noFill/>
        </p:spPr>
      </p:pic>
      <p:sp>
        <p:nvSpPr>
          <p:cNvPr id="51" name="Скругленный прямоугольник 50"/>
          <p:cNvSpPr/>
          <p:nvPr/>
        </p:nvSpPr>
        <p:spPr>
          <a:xfrm>
            <a:off x="3476173" y="4992913"/>
            <a:ext cx="5000170" cy="616857"/>
          </a:xfrm>
          <a:prstGeom prst="roundRect">
            <a:avLst/>
          </a:prstGeom>
          <a:solidFill>
            <a:srgbClr val="73D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14E6521-BF2C-41EE-800F-85FA5C0B4312}"/>
              </a:ext>
            </a:extLst>
          </p:cNvPr>
          <p:cNvSpPr txBox="1"/>
          <p:nvPr/>
        </p:nvSpPr>
        <p:spPr>
          <a:xfrm>
            <a:off x="3730170" y="5079493"/>
            <a:ext cx="454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Georgia" pitchFamily="18" charset="0"/>
              </a:rPr>
              <a:t>Внутришкольный</a:t>
            </a:r>
            <a:r>
              <a:rPr lang="ru-RU" sz="2000" b="1" dirty="0" smtClean="0">
                <a:latin typeface="Georgia" pitchFamily="18" charset="0"/>
              </a:rPr>
              <a:t> мониторинг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8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D23A987B-FFF3-4424-9568-E0AD869918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7775548F-5527-4D5F-8762-D3313C3B62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0" y="0"/>
            <a:ext cx="1041400" cy="2082800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xmlns="" id="{A9E2FE6A-E7E6-42CE-83CE-81E35D570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6705" y="6544028"/>
            <a:ext cx="867858" cy="180000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xmlns="" id="{DCBCBBB4-226D-4FBA-A89D-F8A5C8483704}"/>
              </a:ext>
            </a:extLst>
          </p:cNvPr>
          <p:cNvSpPr/>
          <p:nvPr/>
        </p:nvSpPr>
        <p:spPr>
          <a:xfrm>
            <a:off x="1378858" y="2961488"/>
            <a:ext cx="3454399" cy="250256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Элементы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единой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системы оценки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образовательных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результатов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обучающихся</a:t>
            </a:r>
            <a:endParaRPr lang="ko-KR" alt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5D4B2938-BCE7-4AD0-889D-37CD020BB766}"/>
              </a:ext>
            </a:extLst>
          </p:cNvPr>
          <p:cNvSpPr/>
          <p:nvPr/>
        </p:nvSpPr>
        <p:spPr>
          <a:xfrm>
            <a:off x="6919934" y="2980706"/>
            <a:ext cx="4101298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altLang="ko-KR" sz="2000" b="1" dirty="0" smtClean="0">
                <a:latin typeface="Georgia" pitchFamily="18" charset="0"/>
              </a:rPr>
              <a:t>Государственная итоговая аттестация</a:t>
            </a:r>
            <a:endParaRPr lang="en-US" altLang="ko-KR" sz="2000" b="1" dirty="0">
              <a:latin typeface="Georgia" pitchFamily="18" charset="0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xmlns="" id="{CE384856-6DBB-43D6-B561-375BE4937328}"/>
              </a:ext>
            </a:extLst>
          </p:cNvPr>
          <p:cNvSpPr/>
          <p:nvPr/>
        </p:nvSpPr>
        <p:spPr>
          <a:xfrm>
            <a:off x="6060707" y="2968516"/>
            <a:ext cx="732264" cy="732264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01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AB85B73B-E470-4745-8EBC-EDA3E8BD13F4}"/>
              </a:ext>
            </a:extLst>
          </p:cNvPr>
          <p:cNvSpPr/>
          <p:nvPr/>
        </p:nvSpPr>
        <p:spPr>
          <a:xfrm>
            <a:off x="6861878" y="3947311"/>
            <a:ext cx="4101298" cy="64633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altLang="ko-KR" b="1" dirty="0" smtClean="0">
                <a:latin typeface="Georgia" pitchFamily="18" charset="0"/>
              </a:rPr>
              <a:t>Всероссийские проверочные работы</a:t>
            </a:r>
            <a:endParaRPr lang="en-US" altLang="ko-KR" b="1" dirty="0">
              <a:latin typeface="Georgia" pitchFamily="18" charset="0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D456683D-9939-43B5-BA61-4CA4D3D8395E}"/>
              </a:ext>
            </a:extLst>
          </p:cNvPr>
          <p:cNvSpPr/>
          <p:nvPr/>
        </p:nvSpPr>
        <p:spPr>
          <a:xfrm>
            <a:off x="6060708" y="3947886"/>
            <a:ext cx="732264" cy="732264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02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E0DC8FEC-AFE3-4944-B4F9-70C71EF763BC}"/>
              </a:ext>
            </a:extLst>
          </p:cNvPr>
          <p:cNvSpPr/>
          <p:nvPr/>
        </p:nvSpPr>
        <p:spPr>
          <a:xfrm>
            <a:off x="6919934" y="4955709"/>
            <a:ext cx="2557894" cy="64633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altLang="ko-KR" b="1" dirty="0" smtClean="0">
                <a:latin typeface="Georgia" pitchFamily="18" charset="0"/>
              </a:rPr>
              <a:t>Мониторинговые исследования</a:t>
            </a:r>
            <a:endParaRPr lang="en-US" altLang="ko-KR" b="1" dirty="0">
              <a:latin typeface="Georgia" pitchFamily="18" charset="0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xmlns="" id="{806F3DE9-8E18-482E-950C-BFF9D141C569}"/>
              </a:ext>
            </a:extLst>
          </p:cNvPr>
          <p:cNvSpPr/>
          <p:nvPr/>
        </p:nvSpPr>
        <p:spPr>
          <a:xfrm>
            <a:off x="6118765" y="4970800"/>
            <a:ext cx="732264" cy="732264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03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" name="Рисунок 31"/>
          <p:cNvPicPr/>
          <p:nvPr/>
        </p:nvPicPr>
        <p:blipFill>
          <a:blip r:embed="rId6" cstate="print"/>
          <a:srcRect l="5574" t="20408" r="41212" b="63265"/>
          <a:stretch>
            <a:fillRect/>
          </a:stretch>
        </p:blipFill>
        <p:spPr bwMode="auto">
          <a:xfrm>
            <a:off x="0" y="0"/>
            <a:ext cx="3161489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18">
            <a:extLst>
              <a:ext uri="{FF2B5EF4-FFF2-40B4-BE49-F238E27FC236}">
                <a16:creationId xmlns:a16="http://schemas.microsoft.com/office/drawing/2014/main" xmlns="" id="{8CC924FD-1CB3-4B6C-9DC0-A5943998EE64}"/>
              </a:ext>
            </a:extLst>
          </p:cNvPr>
          <p:cNvSpPr/>
          <p:nvPr/>
        </p:nvSpPr>
        <p:spPr>
          <a:xfrm>
            <a:off x="5820231" y="1972787"/>
            <a:ext cx="4673597" cy="393042"/>
          </a:xfrm>
          <a:prstGeom prst="rect">
            <a:avLst/>
          </a:prstGeom>
          <a:solidFill>
            <a:srgbClr val="73D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400" b="1" dirty="0" smtClean="0">
                <a:solidFill>
                  <a:schemeClr val="tx1"/>
                </a:solidFill>
                <a:latin typeface="Georgia" pitchFamily="18" charset="0"/>
              </a:rPr>
              <a:t>Внешнее оценивание</a:t>
            </a:r>
            <a:endParaRPr lang="ko-KR" altLang="en-US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cxnSp>
        <p:nvCxnSpPr>
          <p:cNvPr id="38" name="Прямая со стрелкой 37"/>
          <p:cNvCxnSpPr>
            <a:stCxn id="20" idx="6"/>
            <a:endCxn id="23" idx="2"/>
          </p:cNvCxnSpPr>
          <p:nvPr/>
        </p:nvCxnSpPr>
        <p:spPr>
          <a:xfrm flipV="1">
            <a:off x="4833257" y="3334648"/>
            <a:ext cx="1227450" cy="878125"/>
          </a:xfrm>
          <a:prstGeom prst="straightConnector1">
            <a:avLst/>
          </a:prstGeom>
          <a:ln w="38100" cap="rnd">
            <a:solidFill>
              <a:srgbClr val="73D9E0"/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0" idx="6"/>
          </p:cNvCxnSpPr>
          <p:nvPr/>
        </p:nvCxnSpPr>
        <p:spPr>
          <a:xfrm>
            <a:off x="4833257" y="4212773"/>
            <a:ext cx="1248229" cy="39913"/>
          </a:xfrm>
          <a:prstGeom prst="straightConnector1">
            <a:avLst/>
          </a:prstGeom>
          <a:ln w="38100" cap="rnd">
            <a:solidFill>
              <a:srgbClr val="73D9E0"/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0" idx="6"/>
            <a:endCxn id="31" idx="2"/>
          </p:cNvCxnSpPr>
          <p:nvPr/>
        </p:nvCxnSpPr>
        <p:spPr>
          <a:xfrm>
            <a:off x="4833257" y="4212773"/>
            <a:ext cx="1285508" cy="1124159"/>
          </a:xfrm>
          <a:prstGeom prst="straightConnector1">
            <a:avLst/>
          </a:prstGeom>
          <a:ln w="38100" cap="rnd">
            <a:solidFill>
              <a:srgbClr val="73D9E0"/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трелка углом 43"/>
          <p:cNvSpPr/>
          <p:nvPr/>
        </p:nvSpPr>
        <p:spPr>
          <a:xfrm>
            <a:off x="2975429" y="2017486"/>
            <a:ext cx="2598057" cy="740229"/>
          </a:xfrm>
          <a:prstGeom prst="bentArrow">
            <a:avLst/>
          </a:prstGeom>
          <a:solidFill>
            <a:srgbClr val="73D9E0"/>
          </a:solidFill>
          <a:ln>
            <a:solidFill>
              <a:srgbClr val="73D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1C3C769-1A4E-4347-9784-A381EE2E8DBE}"/>
              </a:ext>
            </a:extLst>
          </p:cNvPr>
          <p:cNvSpPr txBox="1"/>
          <p:nvPr/>
        </p:nvSpPr>
        <p:spPr>
          <a:xfrm>
            <a:off x="3918857" y="246742"/>
            <a:ext cx="7445830" cy="696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 smtClean="0">
                <a:latin typeface="Georgia" pitchFamily="18" charset="0"/>
              </a:rPr>
              <a:t>1.2. Внутреннее и внешнее оценивание</a:t>
            </a:r>
            <a:endParaRPr lang="ko-KR" altLang="en-US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7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xmlns="" id="{5C2E791F-25B3-4458-B5A9-E72BF45098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7942" y="1712687"/>
            <a:ext cx="7373258" cy="769257"/>
          </a:xfrm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A1AF5D-4CA3-4942-A2B1-0BD93A4C3481}"/>
              </a:ext>
            </a:extLst>
          </p:cNvPr>
          <p:cNvSpPr txBox="1"/>
          <p:nvPr/>
        </p:nvSpPr>
        <p:spPr>
          <a:xfrm>
            <a:off x="1944914" y="4163039"/>
            <a:ext cx="355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400" b="1" dirty="0" smtClean="0"/>
              <a:t>Ориентиры для организации учебного </a:t>
            </a:r>
          </a:p>
          <a:p>
            <a:pPr algn="l">
              <a:lnSpc>
                <a:spcPct val="100000"/>
              </a:lnSpc>
            </a:pPr>
            <a:r>
              <a:rPr lang="ru-RU" sz="1400" b="1" dirty="0" smtClean="0"/>
              <a:t>процесса 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400" b="1" dirty="0" smtClean="0"/>
              <a:t>Оценка усвоения учебного материала</a:t>
            </a:r>
          </a:p>
          <a:p>
            <a:pPr algn="l">
              <a:lnSpc>
                <a:spcPct val="100000"/>
              </a:lnSpc>
            </a:pPr>
            <a:r>
              <a:rPr lang="ru-RU" sz="1400" b="1" dirty="0" smtClean="0"/>
              <a:t>обучающимися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400" b="1" dirty="0" smtClean="0"/>
              <a:t>Коррекции методических процедур для </a:t>
            </a:r>
          </a:p>
          <a:p>
            <a:pPr algn="l">
              <a:lnSpc>
                <a:spcPct val="100000"/>
              </a:lnSpc>
            </a:pPr>
            <a:r>
              <a:rPr lang="ru-RU" sz="1400" b="1" dirty="0" smtClean="0"/>
              <a:t>достижения высокого качества обучения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BA59D37A-C1E0-43EF-9E45-A89565555FAA}"/>
              </a:ext>
            </a:extLst>
          </p:cNvPr>
          <p:cNvSpPr/>
          <p:nvPr/>
        </p:nvSpPr>
        <p:spPr>
          <a:xfrm>
            <a:off x="2454706" y="3752273"/>
            <a:ext cx="2570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latin typeface="Georgia" pitchFamily="18" charset="0"/>
              </a:rPr>
              <a:t>Учитель</a:t>
            </a:r>
            <a:endParaRPr lang="en-US" altLang="ko-KR" sz="2000" b="1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3A2D762-5C34-4FDF-894D-06A1367720E1}"/>
              </a:ext>
            </a:extLst>
          </p:cNvPr>
          <p:cNvSpPr txBox="1"/>
          <p:nvPr/>
        </p:nvSpPr>
        <p:spPr>
          <a:xfrm>
            <a:off x="5766993" y="4180115"/>
            <a:ext cx="3260892" cy="765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400" b="1" dirty="0" smtClean="0"/>
              <a:t>Понимание учебных целей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400" b="1" dirty="0" smtClean="0"/>
              <a:t>Понимание способов улучшения 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/>
              <a:t>учебно-познавательной деятельности 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4E797498-A723-429D-A7E5-B4A02D1C73DA}"/>
              </a:ext>
            </a:extLst>
          </p:cNvPr>
          <p:cNvSpPr/>
          <p:nvPr/>
        </p:nvSpPr>
        <p:spPr>
          <a:xfrm>
            <a:off x="5897624" y="3766788"/>
            <a:ext cx="2570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latin typeface="Georgia" pitchFamily="18" charset="0"/>
              </a:rPr>
              <a:t>Обучающийся</a:t>
            </a:r>
            <a:endParaRPr lang="en-US" altLang="ko-KR" sz="2000" b="1" dirty="0">
              <a:latin typeface="Georgia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FC799B1-E2DD-4346-B093-98F2A1E5B120}"/>
              </a:ext>
            </a:extLst>
          </p:cNvPr>
          <p:cNvSpPr txBox="1"/>
          <p:nvPr/>
        </p:nvSpPr>
        <p:spPr>
          <a:xfrm>
            <a:off x="9184515" y="4209144"/>
            <a:ext cx="2760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400" b="1" dirty="0" smtClean="0"/>
              <a:t>Объективные доказательства 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/>
              <a:t>уровня </a:t>
            </a:r>
            <a:r>
              <a:rPr lang="ru-RU" sz="1400" b="1" dirty="0" err="1" smtClean="0"/>
              <a:t>обученности</a:t>
            </a:r>
            <a:r>
              <a:rPr lang="ru-RU" sz="1400" b="1" dirty="0" smtClean="0"/>
              <a:t> ребёнка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400" b="1" dirty="0" smtClean="0"/>
              <a:t>Возможность отслеживать 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/>
              <a:t>результаты в обучении ребёнка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400" b="1" dirty="0" smtClean="0"/>
              <a:t>Обеспечение необходимой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/>
              <a:t>поддержки ребенка 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504DC46E-1412-4F50-8924-3337E092E7AF}"/>
              </a:ext>
            </a:extLst>
          </p:cNvPr>
          <p:cNvSpPr/>
          <p:nvPr/>
        </p:nvSpPr>
        <p:spPr>
          <a:xfrm>
            <a:off x="8966800" y="3795816"/>
            <a:ext cx="2570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latin typeface="Georgia" pitchFamily="18" charset="0"/>
              </a:rPr>
              <a:t>Родитель</a:t>
            </a:r>
            <a:endParaRPr lang="en-US" altLang="ko-KR" sz="2000" b="1" dirty="0">
              <a:latin typeface="Georgia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 l="5574" t="20408" r="41212" b="63265"/>
          <a:stretch>
            <a:fillRect/>
          </a:stretch>
        </p:blipFill>
        <p:spPr bwMode="auto">
          <a:xfrm>
            <a:off x="0" y="0"/>
            <a:ext cx="3161489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C3C769-1A4E-4347-9784-A381EE2E8DBE}"/>
              </a:ext>
            </a:extLst>
          </p:cNvPr>
          <p:cNvSpPr txBox="1"/>
          <p:nvPr/>
        </p:nvSpPr>
        <p:spPr>
          <a:xfrm>
            <a:off x="3483429" y="275770"/>
            <a:ext cx="7445830" cy="595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 smtClean="0">
                <a:latin typeface="Georgia" pitchFamily="18" charset="0"/>
              </a:rPr>
              <a:t>1.3. </a:t>
            </a:r>
            <a:r>
              <a:rPr lang="ru-RU" b="1" dirty="0" err="1" smtClean="0">
                <a:latin typeface="Georgia" pitchFamily="18" charset="0"/>
              </a:rPr>
              <a:t>Критериальное</a:t>
            </a:r>
            <a:r>
              <a:rPr lang="ru-RU" b="1" dirty="0" smtClean="0">
                <a:latin typeface="Georgia" pitchFamily="18" charset="0"/>
              </a:rPr>
              <a:t> оценивание</a:t>
            </a:r>
            <a:endParaRPr lang="ko-KR" altLang="en-US" b="1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07542" y="1799549"/>
            <a:ext cx="653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Процесс сравнения образовательных достижений обучающихся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5400000" flipV="1">
            <a:off x="1683658" y="-174173"/>
            <a:ext cx="609599" cy="240937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0893"/>
            </a:avLst>
          </a:prstGeom>
          <a:solidFill>
            <a:srgbClr val="73D9E0"/>
          </a:solidFill>
          <a:ln>
            <a:solidFill>
              <a:srgbClr val="73D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49600" y="2917373"/>
            <a:ext cx="1059543" cy="6531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7" name="그래픽 515">
            <a:extLst>
              <a:ext uri="{FF2B5EF4-FFF2-40B4-BE49-F238E27FC236}">
                <a16:creationId xmlns:a16="http://schemas.microsoft.com/office/drawing/2014/main" xmlns="" id="{FE9FD30A-5DD5-4143-A7F5-276A82607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342313" y="2950338"/>
            <a:ext cx="517900" cy="53545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611258" y="2982687"/>
            <a:ext cx="1059543" cy="6531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710058" y="2975429"/>
            <a:ext cx="1059543" cy="6531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4" name="그래픽 472">
            <a:extLst>
              <a:ext uri="{FF2B5EF4-FFF2-40B4-BE49-F238E27FC236}">
                <a16:creationId xmlns:a16="http://schemas.microsoft.com/office/drawing/2014/main" xmlns="" id="{FEC6CD0A-1126-4FCD-8B79-EF9C7C5558C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>
            <a:off x="6795787" y="3110686"/>
            <a:ext cx="438400" cy="388092"/>
          </a:xfrm>
          <a:prstGeom prst="rect">
            <a:avLst/>
          </a:prstGeom>
        </p:spPr>
      </p:pic>
      <p:pic>
        <p:nvPicPr>
          <p:cNvPr id="35" name="그래픽 514">
            <a:extLst>
              <a:ext uri="{FF2B5EF4-FFF2-40B4-BE49-F238E27FC236}">
                <a16:creationId xmlns:a16="http://schemas.microsoft.com/office/drawing/2014/main" xmlns="" id="{D0EB02F0-0DD3-4775-9DA1-D63E3373A688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77157" y="3054980"/>
            <a:ext cx="535456" cy="50034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xmlns:lc="http://schemas.openxmlformats.org/drawingml/2006/lockedCanvas" id="{7775548F-5527-4D5F-8762-D3313C3B6271}"/>
              </a:ext>
            </a:extLst>
          </p:cNvPr>
          <p:cNvPicPr/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t="35335" r="50000"/>
          <a:stretch/>
        </p:blipFill>
        <p:spPr>
          <a:xfrm rot="16200000">
            <a:off x="129512" y="1527626"/>
            <a:ext cx="1802009" cy="206103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3A2D762-5C34-4FDF-894D-06A1367720E1}"/>
              </a:ext>
            </a:extLst>
          </p:cNvPr>
          <p:cNvSpPr txBox="1"/>
          <p:nvPr/>
        </p:nvSpPr>
        <p:spPr>
          <a:xfrm>
            <a:off x="246743" y="1821542"/>
            <a:ext cx="1567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bg1"/>
                </a:solidFill>
              </a:rPr>
              <a:t>Повышает 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объективность 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bg1"/>
                </a:solidFill>
              </a:rPr>
              <a:t>Обеспечивает 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индивидуальное 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развитие 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обучающихся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6901544" y="1030516"/>
            <a:ext cx="580569" cy="377372"/>
          </a:xfrm>
          <a:prstGeom prst="rightArrow">
            <a:avLst/>
          </a:prstGeom>
          <a:solidFill>
            <a:srgbClr val="73D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2" name="Прямая со стрелкой 41"/>
          <p:cNvCxnSpPr>
            <a:stCxn id="2" idx="2"/>
          </p:cNvCxnSpPr>
          <p:nvPr/>
        </p:nvCxnSpPr>
        <p:spPr>
          <a:xfrm flipH="1">
            <a:off x="3657600" y="2481944"/>
            <a:ext cx="3526971" cy="333828"/>
          </a:xfrm>
          <a:prstGeom prst="straightConnector1">
            <a:avLst/>
          </a:prstGeom>
          <a:ln w="38100" cap="rnd">
            <a:solidFill>
              <a:srgbClr val="73D9E0"/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199085" y="2481944"/>
            <a:ext cx="3004457" cy="420914"/>
          </a:xfrm>
          <a:prstGeom prst="straightConnector1">
            <a:avLst/>
          </a:prstGeom>
          <a:ln w="38100" cap="rnd">
            <a:solidFill>
              <a:srgbClr val="73D9E0"/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" idx="2"/>
          </p:cNvCxnSpPr>
          <p:nvPr/>
        </p:nvCxnSpPr>
        <p:spPr>
          <a:xfrm>
            <a:off x="7184571" y="2481944"/>
            <a:ext cx="0" cy="493485"/>
          </a:xfrm>
          <a:prstGeom prst="straightConnector1">
            <a:avLst/>
          </a:prstGeom>
          <a:ln w="38100" cap="rnd">
            <a:solidFill>
              <a:srgbClr val="73D9E0"/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48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C3C769-1A4E-4347-9784-A381EE2E8DBE}"/>
              </a:ext>
            </a:extLst>
          </p:cNvPr>
          <p:cNvSpPr txBox="1"/>
          <p:nvPr/>
        </p:nvSpPr>
        <p:spPr>
          <a:xfrm>
            <a:off x="3468915" y="261256"/>
            <a:ext cx="8389256" cy="15414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 smtClean="0">
                <a:latin typeface="Georgia" pitchFamily="18" charset="0"/>
              </a:rPr>
              <a:t>II</a:t>
            </a:r>
            <a:r>
              <a:rPr lang="ru-RU" b="1" dirty="0" smtClean="0">
                <a:latin typeface="Georgia" pitchFamily="18" charset="0"/>
              </a:rPr>
              <a:t>. Особенности системы оценки достижения </a:t>
            </a:r>
          </a:p>
          <a:p>
            <a:r>
              <a:rPr lang="ru-RU" b="1" dirty="0" smtClean="0">
                <a:latin typeface="Georgia" pitchFamily="18" charset="0"/>
              </a:rPr>
              <a:t>планируемых результатов освоения </a:t>
            </a:r>
          </a:p>
          <a:p>
            <a:r>
              <a:rPr lang="ru-RU" b="1" dirty="0" smtClean="0">
                <a:latin typeface="Georgia" pitchFamily="18" charset="0"/>
              </a:rPr>
              <a:t>образовательной программы</a:t>
            </a:r>
            <a:endParaRPr lang="ko-KR" altLang="en-US" b="1" dirty="0">
              <a:latin typeface="Georgia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5574" t="20408" r="41212" b="63265"/>
          <a:stretch>
            <a:fillRect/>
          </a:stretch>
        </p:blipFill>
        <p:spPr bwMode="auto">
          <a:xfrm>
            <a:off x="0" y="0"/>
            <a:ext cx="3161489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439885" y="1901371"/>
            <a:ext cx="8403771" cy="595086"/>
          </a:xfrm>
          <a:prstGeom prst="roundRect">
            <a:avLst/>
          </a:prstGeom>
          <a:solidFill>
            <a:srgbClr val="73D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14E6521-BF2C-41EE-800F-85FA5C0B4312}"/>
              </a:ext>
            </a:extLst>
          </p:cNvPr>
          <p:cNvSpPr txBox="1"/>
          <p:nvPr/>
        </p:nvSpPr>
        <p:spPr>
          <a:xfrm>
            <a:off x="3788229" y="2024234"/>
            <a:ext cx="772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2.1.  Особенности оценки личностных результатов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5" name="타원 19">
            <a:extLst>
              <a:ext uri="{FF2B5EF4-FFF2-40B4-BE49-F238E27FC236}">
                <a16:creationId xmlns:a16="http://schemas.microsoft.com/office/drawing/2014/main" xmlns="" id="{DCBCBBB4-226D-4FBA-A89D-F8A5C8483704}"/>
              </a:ext>
            </a:extLst>
          </p:cNvPr>
          <p:cNvSpPr/>
          <p:nvPr/>
        </p:nvSpPr>
        <p:spPr>
          <a:xfrm>
            <a:off x="1132116" y="3585601"/>
            <a:ext cx="2061028" cy="1146055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ФГОС</a:t>
            </a:r>
            <a:endParaRPr lang="ko-KR" altLang="en-US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83430" y="3452949"/>
            <a:ext cx="747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Система оценки должна «обеспечить комплексный подход к оценке результатов освоения программы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общего образования, позволяющий осуществить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оценку предметных и </a:t>
            </a:r>
            <a:r>
              <a:rPr lang="ru-RU" sz="2000" b="1" dirty="0" err="1" smtClean="0">
                <a:solidFill>
                  <a:srgbClr val="7030A0"/>
                </a:solidFill>
                <a:latin typeface="Georgia" pitchFamily="18" charset="0"/>
              </a:rPr>
              <a:t>метапредметных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 результатов» </a:t>
            </a:r>
            <a:endParaRPr lang="ru-RU" sz="20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6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6DF53B-5350-40C8-B39C-901D94D2D7E0}"/>
              </a:ext>
            </a:extLst>
          </p:cNvPr>
          <p:cNvSpPr txBox="1"/>
          <p:nvPr/>
        </p:nvSpPr>
        <p:spPr>
          <a:xfrm>
            <a:off x="226062" y="1832885"/>
            <a:ext cx="3369221" cy="12296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ko-KR" b="1" dirty="0" smtClean="0">
                <a:latin typeface="Georgia" pitchFamily="18" charset="0"/>
              </a:rPr>
              <a:t>Оценка личностных результатов</a:t>
            </a:r>
            <a:endParaRPr lang="ko-KR" altLang="en-US" b="1" dirty="0">
              <a:latin typeface="Georgia" pitchFamily="18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8840C14C-DA06-4D67-813F-85F2AAB601BF}"/>
              </a:ext>
            </a:extLst>
          </p:cNvPr>
          <p:cNvSpPr/>
          <p:nvPr/>
        </p:nvSpPr>
        <p:spPr>
          <a:xfrm>
            <a:off x="4078610" y="2441930"/>
            <a:ext cx="3134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dirty="0" smtClean="0"/>
              <a:t>Не выносится на итоговую оценку обучающихся</a:t>
            </a:r>
            <a:endParaRPr lang="en-US" altLang="ko-KR" sz="2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8DDAA5D1-5FD2-4749-810A-404097FCFDAA}"/>
              </a:ext>
            </a:extLst>
          </p:cNvPr>
          <p:cNvSpPr/>
          <p:nvPr/>
        </p:nvSpPr>
        <p:spPr>
          <a:xfrm>
            <a:off x="4065911" y="1947185"/>
            <a:ext cx="27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01.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4A94E26E-70EB-4AE2-9A84-7ED1DE15868E}"/>
              </a:ext>
            </a:extLst>
          </p:cNvPr>
          <p:cNvSpPr/>
          <p:nvPr/>
        </p:nvSpPr>
        <p:spPr>
          <a:xfrm>
            <a:off x="7329303" y="2441930"/>
            <a:ext cx="3541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dirty="0" smtClean="0"/>
              <a:t>Осуществляется посредством наблюдения за изменениями</a:t>
            </a:r>
            <a:endParaRPr lang="en-US" altLang="ko-KR" sz="20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33E85E68-6ADB-48B1-BFDE-79C0A2B61496}"/>
              </a:ext>
            </a:extLst>
          </p:cNvPr>
          <p:cNvSpPr/>
          <p:nvPr/>
        </p:nvSpPr>
        <p:spPr>
          <a:xfrm>
            <a:off x="7316603" y="1947185"/>
            <a:ext cx="27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02.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FD24AD0-2502-4655-A53A-86B0A07DBBB4}"/>
              </a:ext>
            </a:extLst>
          </p:cNvPr>
          <p:cNvSpPr/>
          <p:nvPr/>
        </p:nvSpPr>
        <p:spPr>
          <a:xfrm>
            <a:off x="232230" y="3759656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dirty="0" smtClean="0"/>
              <a:t>Оценивание происходит в ходе внешних </a:t>
            </a:r>
            <a:r>
              <a:rPr lang="ru-RU" sz="2000" dirty="0" smtClean="0"/>
              <a:t>и внутренних </a:t>
            </a:r>
          </a:p>
          <a:p>
            <a:r>
              <a:rPr lang="ru-RU" sz="2000" dirty="0" err="1" smtClean="0"/>
              <a:t>неперсонифицированных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мониторинговых </a:t>
            </a:r>
          </a:p>
          <a:p>
            <a:r>
              <a:rPr lang="ru-RU" sz="2000" dirty="0" smtClean="0"/>
              <a:t>исследований</a:t>
            </a:r>
            <a:endParaRPr lang="en-US" altLang="ko-KR" sz="20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2583F1D3-181B-472C-9511-1A832F195BEB}"/>
              </a:ext>
            </a:extLst>
          </p:cNvPr>
          <p:cNvSpPr/>
          <p:nvPr/>
        </p:nvSpPr>
        <p:spPr>
          <a:xfrm>
            <a:off x="1627512" y="3308453"/>
            <a:ext cx="723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03.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72826E29-879D-4572-BB03-BBAB7779CA8C}"/>
              </a:ext>
            </a:extLst>
          </p:cNvPr>
          <p:cNvSpPr/>
          <p:nvPr/>
        </p:nvSpPr>
        <p:spPr>
          <a:xfrm>
            <a:off x="4150674" y="3788686"/>
            <a:ext cx="31354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Инструментарий </a:t>
            </a:r>
          </a:p>
          <a:p>
            <a:r>
              <a:rPr lang="ru-RU" sz="2000" dirty="0" smtClean="0"/>
              <a:t>разрабатывается </a:t>
            </a:r>
          </a:p>
          <a:p>
            <a:r>
              <a:rPr lang="ru-RU" sz="2000" dirty="0" smtClean="0"/>
              <a:t>централизованно на </a:t>
            </a:r>
          </a:p>
          <a:p>
            <a:r>
              <a:rPr lang="ru-RU" sz="2000" dirty="0" smtClean="0"/>
              <a:t>федеральном или </a:t>
            </a:r>
          </a:p>
          <a:p>
            <a:r>
              <a:rPr lang="ru-RU" sz="2000" dirty="0" smtClean="0"/>
              <a:t>региональном уровне </a:t>
            </a:r>
            <a:endParaRPr lang="en-US" altLang="ko-KR" sz="20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F9686244-7AD0-4B3D-B40C-91F02DCA1B59}"/>
              </a:ext>
            </a:extLst>
          </p:cNvPr>
          <p:cNvSpPr/>
          <p:nvPr/>
        </p:nvSpPr>
        <p:spPr>
          <a:xfrm>
            <a:off x="4181517" y="3264911"/>
            <a:ext cx="811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1C3C769-1A4E-4347-9784-A381EE2E8DBE}"/>
              </a:ext>
            </a:extLst>
          </p:cNvPr>
          <p:cNvSpPr txBox="1"/>
          <p:nvPr/>
        </p:nvSpPr>
        <p:spPr>
          <a:xfrm>
            <a:off x="3512458" y="174172"/>
            <a:ext cx="8389256" cy="841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 smtClean="0">
                <a:latin typeface="Georgia" pitchFamily="18" charset="0"/>
              </a:rPr>
              <a:t>2.1. Особенности оценки </a:t>
            </a:r>
          </a:p>
          <a:p>
            <a:r>
              <a:rPr lang="ru-RU" b="1" dirty="0" smtClean="0">
                <a:latin typeface="Georgia" pitchFamily="18" charset="0"/>
              </a:rPr>
              <a:t>личностных результатов</a:t>
            </a:r>
            <a:endParaRPr lang="ko-KR" altLang="en-US" b="1" dirty="0">
              <a:latin typeface="Georgia" pitchFamily="18" charset="0"/>
            </a:endParaRPr>
          </a:p>
        </p:txBody>
      </p:sp>
      <p:sp>
        <p:nvSpPr>
          <p:cNvPr id="16" name="직사각형 13">
            <a:extLst>
              <a:ext uri="{FF2B5EF4-FFF2-40B4-BE49-F238E27FC236}">
                <a16:creationId xmlns:a16="http://schemas.microsoft.com/office/drawing/2014/main" xmlns="" id="{F9686244-7AD0-4B3D-B40C-91F02DCA1B59}"/>
              </a:ext>
            </a:extLst>
          </p:cNvPr>
          <p:cNvSpPr/>
          <p:nvPr/>
        </p:nvSpPr>
        <p:spPr>
          <a:xfrm>
            <a:off x="7396432" y="3301198"/>
            <a:ext cx="811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+mj-lt"/>
              </a:rPr>
              <a:t>0</a:t>
            </a:r>
            <a:r>
              <a:rPr lang="ru-RU" altLang="ko-KR" sz="2800" dirty="0" smtClean="0">
                <a:latin typeface="+mj-lt"/>
              </a:rPr>
              <a:t>5</a:t>
            </a:r>
            <a:r>
              <a:rPr lang="en-US" altLang="ko-KR" sz="2800" dirty="0" smtClean="0">
                <a:latin typeface="+mj-lt"/>
              </a:rPr>
              <a:t>.</a:t>
            </a:r>
            <a:endParaRPr lang="en-US" altLang="ko-KR" sz="2800" dirty="0">
              <a:latin typeface="+mj-lt"/>
            </a:endParaRPr>
          </a:p>
        </p:txBody>
      </p:sp>
      <p:sp>
        <p:nvSpPr>
          <p:cNvPr id="17" name="직사각형 12">
            <a:extLst>
              <a:ext uri="{FF2B5EF4-FFF2-40B4-BE49-F238E27FC236}">
                <a16:creationId xmlns:a16="http://schemas.microsoft.com/office/drawing/2014/main" xmlns="" id="{72826E29-879D-4572-BB03-BBAB7779CA8C}"/>
              </a:ext>
            </a:extLst>
          </p:cNvPr>
          <p:cNvSpPr/>
          <p:nvPr/>
        </p:nvSpPr>
        <p:spPr>
          <a:xfrm>
            <a:off x="7409130" y="3752399"/>
            <a:ext cx="347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Накапливается в портфеле </a:t>
            </a:r>
          </a:p>
          <a:p>
            <a:r>
              <a:rPr lang="ru-RU" sz="2000" dirty="0" smtClean="0"/>
              <a:t>достижений обучающихся и </a:t>
            </a:r>
          </a:p>
          <a:p>
            <a:r>
              <a:rPr lang="ru-RU" sz="2000" dirty="0" smtClean="0"/>
              <a:t>обобщается в конце учебного </a:t>
            </a:r>
          </a:p>
          <a:p>
            <a:r>
              <a:rPr lang="ru-RU" sz="2000" dirty="0" smtClean="0"/>
              <a:t>года для оценки динамики </a:t>
            </a:r>
          </a:p>
          <a:p>
            <a:r>
              <a:rPr lang="ru-RU" sz="2000" dirty="0" smtClean="0"/>
              <a:t>формирования личностных </a:t>
            </a:r>
          </a:p>
          <a:p>
            <a:r>
              <a:rPr lang="ru-RU" sz="2000" dirty="0" smtClean="0"/>
              <a:t>результатов</a:t>
            </a:r>
            <a:endParaRPr lang="en-US" altLang="ko-KR" sz="2000" dirty="0"/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rcRect l="5574" t="20408" r="41212" b="63265"/>
          <a:stretch>
            <a:fillRect/>
          </a:stretch>
        </p:blipFill>
        <p:spPr bwMode="auto">
          <a:xfrm>
            <a:off x="0" y="0"/>
            <a:ext cx="3161489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8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SemiBold - Poppins Light">
      <a:majorFont>
        <a:latin typeface="Poppins SemiBold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D3C9C5"/>
          </a:solidFill>
          <a:prstDash val="dash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4092</TotalTime>
  <Words>624</Words>
  <Application>Microsoft Office PowerPoint</Application>
  <PresentationFormat>Произвольный</PresentationFormat>
  <Paragraphs>221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Georgia</vt:lpstr>
      <vt:lpstr>Arial Unicode MS</vt:lpstr>
      <vt:lpstr>Poppins Light</vt:lpstr>
      <vt:lpstr>Poppins SemiBold</vt:lpstr>
      <vt:lpstr>Wingdings</vt:lpstr>
      <vt:lpstr>Symbol</vt:lpstr>
      <vt:lpstr>맑은 고딕</vt:lpstr>
      <vt:lpstr>PPTMON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Татьяна</cp:lastModifiedBy>
  <cp:revision>299</cp:revision>
  <dcterms:created xsi:type="dcterms:W3CDTF">2019-04-06T05:20:47Z</dcterms:created>
  <dcterms:modified xsi:type="dcterms:W3CDTF">2023-01-25T08:29:00Z</dcterms:modified>
</cp:coreProperties>
</file>